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98" r:id="rId1"/>
  </p:sldMasterIdLst>
  <p:notesMasterIdLst>
    <p:notesMasterId r:id="rId25"/>
  </p:notesMasterIdLst>
  <p:handoutMasterIdLst>
    <p:handoutMasterId r:id="rId26"/>
  </p:handoutMasterIdLst>
  <p:sldIdLst>
    <p:sldId id="2290" r:id="rId2"/>
    <p:sldId id="325" r:id="rId3"/>
    <p:sldId id="2296" r:id="rId4"/>
    <p:sldId id="1935" r:id="rId5"/>
    <p:sldId id="2289" r:id="rId6"/>
    <p:sldId id="2002" r:id="rId7"/>
    <p:sldId id="2118" r:id="rId8"/>
    <p:sldId id="327" r:id="rId9"/>
    <p:sldId id="357" r:id="rId10"/>
    <p:sldId id="2295" r:id="rId11"/>
    <p:sldId id="2119" r:id="rId12"/>
    <p:sldId id="2216" r:id="rId13"/>
    <p:sldId id="2219" r:id="rId14"/>
    <p:sldId id="2285" r:id="rId15"/>
    <p:sldId id="2288" r:id="rId16"/>
    <p:sldId id="2287" r:id="rId17"/>
    <p:sldId id="2286" r:id="rId18"/>
    <p:sldId id="2281" r:id="rId19"/>
    <p:sldId id="2294" r:id="rId20"/>
    <p:sldId id="337" r:id="rId21"/>
    <p:sldId id="2293" r:id="rId22"/>
    <p:sldId id="370" r:id="rId23"/>
    <p:sldId id="339" r:id="rId24"/>
  </p:sldIdLst>
  <p:sldSz cx="9144000" cy="5143500" type="screen16x9"/>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008">
          <p15:clr>
            <a:srgbClr val="A4A3A4"/>
          </p15:clr>
        </p15:guide>
        <p15:guide id="3" orient="horz" pos="648">
          <p15:clr>
            <a:srgbClr val="A4A3A4"/>
          </p15:clr>
        </p15:guide>
        <p15:guide id="4" orient="horz" pos="468">
          <p15:clr>
            <a:srgbClr val="A4A3A4"/>
          </p15:clr>
        </p15:guide>
        <p15:guide id="5" orient="horz" pos="1080">
          <p15:clr>
            <a:srgbClr val="A4A3A4"/>
          </p15:clr>
        </p15:guide>
        <p15:guide id="6" pos="2880">
          <p15:clr>
            <a:srgbClr val="A4A3A4"/>
          </p15:clr>
        </p15:guide>
        <p15:guide id="7" pos="43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ylor Cook" initials="TC" lastIdx="6" clrIdx="0"/>
  <p:cmAuthor id="1" name="Cook, Taylor" initials="TC" lastIdx="4" clrIdx="1"/>
  <p:cmAuthor id="2" name="jdalbano" initials="ja" lastIdx="0" clrIdx="2"/>
  <p:cmAuthor id="3" name="Patterson, Anne" initials="PA" lastIdx="9" clrIdx="3"/>
  <p:cmAuthor id="4" name="Albano, Jessica" initials="AJ" lastIdx="19" clrIdx="4">
    <p:extLst>
      <p:ext uri="{19B8F6BF-5375-455C-9EA6-DF929625EA0E}">
        <p15:presenceInfo xmlns:p15="http://schemas.microsoft.com/office/powerpoint/2012/main" userId="S-1-5-21-957651104-916166795-1467990369-731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2F0F4"/>
    <a:srgbClr val="E7E4EC"/>
    <a:srgbClr val="E3DFE9"/>
    <a:srgbClr val="604A7B"/>
    <a:srgbClr val="DAE5F2"/>
    <a:srgbClr val="9FCFFF"/>
    <a:srgbClr val="8FBCFF"/>
    <a:srgbClr val="F2E2FE"/>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4" autoAdjust="0"/>
    <p:restoredTop sz="83741" autoAdjust="0"/>
  </p:normalViewPr>
  <p:slideViewPr>
    <p:cSldViewPr>
      <p:cViewPr varScale="1">
        <p:scale>
          <a:sx n="69" d="100"/>
          <a:sy n="69" d="100"/>
        </p:scale>
        <p:origin x="600" y="48"/>
      </p:cViewPr>
      <p:guideLst>
        <p:guide orient="horz" pos="1620"/>
        <p:guide orient="horz" pos="1008"/>
        <p:guide orient="horz" pos="648"/>
        <p:guide orient="horz" pos="468"/>
        <p:guide orient="horz" pos="1080"/>
        <p:guide pos="2880"/>
        <p:guide pos="432"/>
      </p:guideLst>
    </p:cSldViewPr>
  </p:slideViewPr>
  <p:notesTextViewPr>
    <p:cViewPr>
      <p:scale>
        <a:sx n="100" d="100"/>
        <a:sy n="100" d="100"/>
      </p:scale>
      <p:origin x="0" y="0"/>
    </p:cViewPr>
  </p:notesTextViewPr>
  <p:sorterViewPr>
    <p:cViewPr>
      <p:scale>
        <a:sx n="100" d="100"/>
        <a:sy n="100" d="100"/>
      </p:scale>
      <p:origin x="0" y="588"/>
    </p:cViewPr>
  </p:sorterViewPr>
  <p:notesViewPr>
    <p:cSldViewPr>
      <p:cViewPr varScale="1">
        <p:scale>
          <a:sx n="66" d="100"/>
          <a:sy n="66" d="100"/>
        </p:scale>
        <p:origin x="-32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174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67" tIns="45734" rIns="91467" bIns="45734" numCol="1" anchor="t"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endParaRPr lang="en-US"/>
          </a:p>
        </p:txBody>
      </p:sp>
      <p:sp>
        <p:nvSpPr>
          <p:cNvPr id="31748"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467" tIns="45734" rIns="91467" bIns="45734" numCol="1" anchor="b"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174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67" tIns="45734" rIns="91467" bIns="45734" numCol="1" anchor="b"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fld id="{0651BA04-509B-405D-80B8-273EC0D215FA}" type="slidenum">
              <a:rPr lang="en-US"/>
              <a:pPr>
                <a:defRPr/>
              </a:pPr>
              <a:t>‹#›</a:t>
            </a:fld>
            <a:endParaRPr lang="en-US"/>
          </a:p>
        </p:txBody>
      </p:sp>
    </p:spTree>
    <p:extLst>
      <p:ext uri="{BB962C8B-B14F-4D97-AF65-F5344CB8AC3E}">
        <p14:creationId xmlns:p14="http://schemas.microsoft.com/office/powerpoint/2010/main" val="3290796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78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SzTx/>
              <a:buFontTx/>
              <a:buNone/>
              <a:defRPr sz="1200">
                <a:latin typeface="Times New Roman" pitchFamily="18" charset="0"/>
              </a:defRPr>
            </a:lvl1pPr>
          </a:lstStyle>
          <a:p>
            <a:pPr>
              <a:defRPr/>
            </a:pPr>
            <a:endParaRPr lang="en-US"/>
          </a:p>
        </p:txBody>
      </p:sp>
      <p:sp>
        <p:nvSpPr>
          <p:cNvPr id="378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latin typeface="Times New Roman" pitchFamily="18" charset="0"/>
              </a:defRPr>
            </a:lvl1pPr>
          </a:lstStyle>
          <a:p>
            <a:pPr>
              <a:defRPr/>
            </a:pPr>
            <a:fld id="{351CADF1-8307-4DF8-9761-233FFFD83289}" type="slidenum">
              <a:rPr lang="en-US"/>
              <a:pPr>
                <a:defRPr/>
              </a:pPr>
              <a:t>‹#›</a:t>
            </a:fld>
            <a:endParaRPr lang="en-US"/>
          </a:p>
        </p:txBody>
      </p:sp>
    </p:spTree>
    <p:extLst>
      <p:ext uri="{BB962C8B-B14F-4D97-AF65-F5344CB8AC3E}">
        <p14:creationId xmlns:p14="http://schemas.microsoft.com/office/powerpoint/2010/main" val="3029421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a:t>
            </a:fld>
            <a:endParaRPr lang="en-US" dirty="0"/>
          </a:p>
        </p:txBody>
      </p:sp>
    </p:spTree>
    <p:extLst>
      <p:ext uri="{BB962C8B-B14F-4D97-AF65-F5344CB8AC3E}">
        <p14:creationId xmlns:p14="http://schemas.microsoft.com/office/powerpoint/2010/main" val="3840161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12</a:t>
            </a:fld>
            <a:endParaRPr lang="en-US"/>
          </a:p>
        </p:txBody>
      </p:sp>
    </p:spTree>
    <p:extLst>
      <p:ext uri="{BB962C8B-B14F-4D97-AF65-F5344CB8AC3E}">
        <p14:creationId xmlns:p14="http://schemas.microsoft.com/office/powerpoint/2010/main" val="3578770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8362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19</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20</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r>
              <a:rPr lang="en-US" sz="1200" kern="1200" dirty="0">
                <a:solidFill>
                  <a:schemeClr val="tx1"/>
                </a:solidFill>
                <a:effectLst/>
                <a:latin typeface="Times New Roman" pitchFamily="18" charset="0"/>
                <a:ea typeface="+mn-ea"/>
                <a:cs typeface="+mn-cs"/>
              </a:rPr>
              <a:t>The Antiretroviral Pregnancy Registry finds no apparent increases in frequency of defects with first trimester exposures compared to exposures starting later in pregnancy and no pattern to suggest a common cause; however, potential limitations of registries should be recognized. Providers are strongly encouraged to report eligible patients.</a:t>
            </a: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21</a:t>
            </a:fld>
            <a:endParaRPr lang="en-US"/>
          </a:p>
        </p:txBody>
      </p:sp>
    </p:spTree>
    <p:extLst>
      <p:ext uri="{BB962C8B-B14F-4D97-AF65-F5344CB8AC3E}">
        <p14:creationId xmlns:p14="http://schemas.microsoft.com/office/powerpoint/2010/main" val="2552281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23</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2</a:t>
            </a:fld>
            <a:endParaRPr lang="en-US"/>
          </a:p>
        </p:txBody>
      </p:sp>
    </p:spTree>
    <p:extLst>
      <p:ext uri="{BB962C8B-B14F-4D97-AF65-F5344CB8AC3E}">
        <p14:creationId xmlns:p14="http://schemas.microsoft.com/office/powerpoint/2010/main" val="354771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3</a:t>
            </a:fld>
            <a:endParaRPr lang="en-US"/>
          </a:p>
        </p:txBody>
      </p:sp>
    </p:spTree>
    <p:extLst>
      <p:ext uri="{BB962C8B-B14F-4D97-AF65-F5344CB8AC3E}">
        <p14:creationId xmlns:p14="http://schemas.microsoft.com/office/powerpoint/2010/main" val="242663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4</a:t>
            </a:fld>
            <a:endParaRPr lang="en-US"/>
          </a:p>
        </p:txBody>
      </p:sp>
    </p:spTree>
    <p:extLst>
      <p:ext uri="{BB962C8B-B14F-4D97-AF65-F5344CB8AC3E}">
        <p14:creationId xmlns:p14="http://schemas.microsoft.com/office/powerpoint/2010/main" val="285268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sldNum" idx="12"/>
          </p:nvPr>
        </p:nvSpPr>
        <p:spPr>
          <a:xfrm>
            <a:off x="3884614" y="8685214"/>
            <a:ext cx="2971800" cy="4587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 name="Google Shape;103;p4:notes"/>
          <p:cNvSpPr txBox="1">
            <a:spLocks noGrp="1"/>
          </p:cNvSpPr>
          <p:nvPr>
            <p:ph type="body" idx="1"/>
          </p:nvPr>
        </p:nvSpPr>
        <p:spPr>
          <a:xfrm>
            <a:off x="685801" y="4400551"/>
            <a:ext cx="5486400" cy="3600449"/>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38294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8</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9</a:t>
            </a:fld>
            <a:endParaRPr lang="en-US"/>
          </a:p>
        </p:txBody>
      </p:sp>
    </p:spTree>
    <p:extLst>
      <p:ext uri="{BB962C8B-B14F-4D97-AF65-F5344CB8AC3E}">
        <p14:creationId xmlns:p14="http://schemas.microsoft.com/office/powerpoint/2010/main" val="161025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a:xfrm>
            <a:off x="533400" y="4416425"/>
            <a:ext cx="5943600" cy="4651375"/>
          </a:xfrm>
        </p:spPr>
        <p:txBody>
          <a:bodyPr/>
          <a:lstStyle/>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351CADF1-8307-4DF8-9761-233FFFD83289}" type="slidenum">
              <a:rPr lang="en-US" smtClean="0"/>
              <a:pPr>
                <a:defRPr/>
              </a:pPr>
              <a:t>10</a:t>
            </a:fld>
            <a:endParaRPr lang="en-US"/>
          </a:p>
        </p:txBody>
      </p:sp>
    </p:spTree>
    <p:extLst>
      <p:ext uri="{BB962C8B-B14F-4D97-AF65-F5344CB8AC3E}">
        <p14:creationId xmlns:p14="http://schemas.microsoft.com/office/powerpoint/2010/main" val="3993733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51CADF1-8307-4DF8-9761-233FFFD83289}" type="slidenum">
              <a:rPr lang="en-US" smtClean="0"/>
              <a:pPr>
                <a:defRPr/>
              </a:pPr>
              <a:t>11</a:t>
            </a:fld>
            <a:endParaRPr lang="en-US"/>
          </a:p>
        </p:txBody>
      </p:sp>
    </p:spTree>
    <p:extLst>
      <p:ext uri="{BB962C8B-B14F-4D97-AF65-F5344CB8AC3E}">
        <p14:creationId xmlns:p14="http://schemas.microsoft.com/office/powerpoint/2010/main" val="2219546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normAutofit/>
          </a:bodyPr>
          <a:lstStyle>
            <a:lvl1pPr>
              <a:defRPr sz="2800">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FD1BE9-3BED-40BA-B6B1-B3944B5CF06A}" type="datetime1">
              <a:rPr lang="en-US" smtClean="0">
                <a:solidFill>
                  <a:prstClr val="black">
                    <a:tint val="75000"/>
                  </a:prstClr>
                </a:solidFill>
              </a:rPr>
              <a:pPr/>
              <a:t>7/19/2019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03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665538-0003-4782-A63C-BD13810A0DEC}" type="datetime1">
              <a:rPr lang="en-US" smtClean="0">
                <a:solidFill>
                  <a:prstClr val="black">
                    <a:tint val="75000"/>
                  </a:prstClr>
                </a:solidFill>
              </a:rPr>
              <a:pPr/>
              <a:t>7/19/2019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725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05B58-2750-45B0-B2A5-7076816ABEC5}" type="datetime1">
              <a:rPr lang="en-US" smtClean="0">
                <a:solidFill>
                  <a:prstClr val="black">
                    <a:tint val="75000"/>
                  </a:prstClr>
                </a:solidFill>
              </a:rPr>
              <a:pPr/>
              <a:t>7/19/2019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527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 name="Text Box 2072"/>
          <p:cNvSpPr txBox="1">
            <a:spLocks noChangeArrowheads="1"/>
          </p:cNvSpPr>
          <p:nvPr userDrawn="1"/>
        </p:nvSpPr>
        <p:spPr bwMode="auto">
          <a:xfrm>
            <a:off x="2438400" y="302419"/>
            <a:ext cx="5410200" cy="1555811"/>
          </a:xfrm>
          <a:prstGeom prst="rect">
            <a:avLst/>
          </a:prstGeom>
          <a:noFill/>
          <a:ln w="9525" algn="ctr">
            <a:noFill/>
            <a:miter lim="800000"/>
            <a:headEnd/>
            <a:tailEnd/>
          </a:ln>
          <a:effectLst/>
        </p:spPr>
        <p:txBody>
          <a:bodyPr>
            <a:spAutoFit/>
          </a:bodyPr>
          <a:lstStyle/>
          <a:p>
            <a:pPr eaLnBrk="0" fontAlgn="auto" hangingPunct="0">
              <a:lnSpc>
                <a:spcPct val="90000"/>
              </a:lnSpc>
              <a:spcBef>
                <a:spcPts val="0"/>
              </a:spcBef>
              <a:spcAft>
                <a:spcPts val="0"/>
              </a:spcAft>
              <a:buClr>
                <a:srgbClr val="6600CC"/>
              </a:buClr>
              <a:buSzPct val="100000"/>
              <a:buFont typeface="Wingdings" pitchFamily="2" charset="2"/>
              <a:buNone/>
              <a:defRPr/>
            </a:pPr>
            <a:r>
              <a:rPr lang="en-US" sz="3200">
                <a:solidFill>
                  <a:prstClr val="black"/>
                </a:solidFill>
                <a:latin typeface="Times New Roman" pitchFamily="18" charset="0"/>
              </a:rPr>
              <a:t>       </a:t>
            </a:r>
            <a:r>
              <a:rPr lang="en-US" sz="2600">
                <a:solidFill>
                  <a:srgbClr val="6D457F"/>
                </a:solidFill>
                <a:latin typeface="Times New Roman" pitchFamily="18" charset="0"/>
              </a:rPr>
              <a:t>The</a:t>
            </a:r>
          </a:p>
          <a:p>
            <a:pPr eaLnBrk="0" fontAlgn="auto" hangingPunct="0">
              <a:lnSpc>
                <a:spcPct val="90000"/>
              </a:lnSpc>
              <a:spcBef>
                <a:spcPts val="0"/>
              </a:spcBef>
              <a:spcAft>
                <a:spcPts val="0"/>
              </a:spcAft>
              <a:buClr>
                <a:srgbClr val="6600CC"/>
              </a:buClr>
              <a:buSzPct val="100000"/>
              <a:buFont typeface="Wingdings" pitchFamily="2" charset="2"/>
              <a:buNone/>
              <a:defRPr/>
            </a:pPr>
            <a:r>
              <a:rPr lang="en-US" sz="3200">
                <a:solidFill>
                  <a:srgbClr val="6D457F"/>
                </a:solidFill>
                <a:latin typeface="Times New Roman" pitchFamily="18" charset="0"/>
              </a:rPr>
              <a:t>    </a:t>
            </a:r>
            <a:r>
              <a:rPr lang="en-US" sz="1800">
                <a:solidFill>
                  <a:srgbClr val="6D457F"/>
                </a:solidFill>
                <a:latin typeface="Times New Roman" pitchFamily="18" charset="0"/>
              </a:rPr>
              <a:t> </a:t>
            </a:r>
            <a:r>
              <a:rPr lang="en-US" sz="3900">
                <a:solidFill>
                  <a:srgbClr val="6D457F"/>
                </a:solidFill>
                <a:latin typeface="Times New Roman" pitchFamily="18" charset="0"/>
              </a:rPr>
              <a:t>Antiretroviral</a:t>
            </a:r>
          </a:p>
          <a:p>
            <a:pPr eaLnBrk="0" fontAlgn="auto" hangingPunct="0">
              <a:lnSpc>
                <a:spcPct val="80000"/>
              </a:lnSpc>
              <a:spcBef>
                <a:spcPts val="0"/>
              </a:spcBef>
              <a:spcAft>
                <a:spcPts val="0"/>
              </a:spcAft>
              <a:buClr>
                <a:srgbClr val="6600CC"/>
              </a:buClr>
              <a:buSzPct val="100000"/>
              <a:buFont typeface="Wingdings" pitchFamily="2" charset="2"/>
              <a:buNone/>
              <a:defRPr/>
            </a:pPr>
            <a:r>
              <a:rPr lang="en-US" sz="1200">
                <a:solidFill>
                  <a:srgbClr val="6D457F"/>
                </a:solidFill>
                <a:latin typeface="Times New Roman" pitchFamily="18" charset="0"/>
              </a:rPr>
              <a:t> </a:t>
            </a:r>
            <a:r>
              <a:rPr lang="en-US" sz="3900">
                <a:solidFill>
                  <a:srgbClr val="6D457F"/>
                </a:solidFill>
                <a:latin typeface="Times New Roman" pitchFamily="18" charset="0"/>
              </a:rPr>
              <a:t>Pregnancy Registry</a:t>
            </a:r>
          </a:p>
        </p:txBody>
      </p:sp>
      <p:sp>
        <p:nvSpPr>
          <p:cNvPr id="4" name="Line 2073"/>
          <p:cNvSpPr>
            <a:spLocks noChangeShapeType="1"/>
          </p:cNvSpPr>
          <p:nvPr userDrawn="1"/>
        </p:nvSpPr>
        <p:spPr bwMode="auto">
          <a:xfrm>
            <a:off x="914400" y="1485900"/>
            <a:ext cx="7010400" cy="0"/>
          </a:xfrm>
          <a:prstGeom prst="line">
            <a:avLst/>
          </a:prstGeom>
          <a:noFill/>
          <a:ln w="50800">
            <a:solidFill>
              <a:srgbClr val="6D457F"/>
            </a:solidFill>
            <a:round/>
            <a:headEnd type="none" w="sm" len="sm"/>
            <a:tailEnd type="none" w="sm" len="sm"/>
          </a:ln>
          <a:effectLst/>
        </p:spPr>
        <p:txBody>
          <a:bodyPr wrap="none" anchor="ctr"/>
          <a:lstStyle/>
          <a:p>
            <a:pPr eaLnBrk="0" fontAlgn="auto" hangingPunct="0">
              <a:spcBef>
                <a:spcPct val="20000"/>
              </a:spcBef>
              <a:spcAft>
                <a:spcPts val="0"/>
              </a:spcAft>
              <a:buClr>
                <a:srgbClr val="6600CC"/>
              </a:buClr>
              <a:buSzPct val="100000"/>
              <a:buFont typeface="Wingdings" pitchFamily="2" charset="2"/>
              <a:buNone/>
              <a:defRPr/>
            </a:pPr>
            <a:endParaRPr lang="en-US" sz="1800">
              <a:solidFill>
                <a:prstClr val="black"/>
              </a:solidFill>
              <a:latin typeface="Calibri"/>
            </a:endParaRPr>
          </a:p>
        </p:txBody>
      </p:sp>
      <p:sp>
        <p:nvSpPr>
          <p:cNvPr id="6146" name="Rectangle 2050"/>
          <p:cNvSpPr>
            <a:spLocks noGrp="1" noChangeArrowheads="1"/>
          </p:cNvSpPr>
          <p:nvPr>
            <p:ph type="ctrTitle"/>
          </p:nvPr>
        </p:nvSpPr>
        <p:spPr bwMode="auto">
          <a:xfrm>
            <a:off x="1524000" y="2286000"/>
            <a:ext cx="6934200" cy="108585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2000"/>
            </a:lvl1pPr>
          </a:lstStyle>
          <a:p>
            <a:r>
              <a:rPr lang="en-US"/>
              <a:t>Click to edit Master title style</a:t>
            </a:r>
          </a:p>
        </p:txBody>
      </p:sp>
      <p:sp>
        <p:nvSpPr>
          <p:cNvPr id="5" name="Rectangle 2052"/>
          <p:cNvSpPr>
            <a:spLocks noGrp="1" noChangeArrowheads="1"/>
          </p:cNvSpPr>
          <p:nvPr>
            <p:ph type="dt" sz="half" idx="10"/>
          </p:nvPr>
        </p:nvSpPr>
        <p:spPr/>
        <p:txBody>
          <a:bodyPr/>
          <a:lstStyle>
            <a:lvl1pPr>
              <a:defRPr/>
            </a:lvl1pPr>
          </a:lstStyle>
          <a:p>
            <a:pPr>
              <a:defRPr/>
            </a:pPr>
            <a:fld id="{533A64EE-2AE8-41BC-9B45-34B1CA15A477}" type="datetime1">
              <a:rPr lang="en-US" smtClean="0">
                <a:solidFill>
                  <a:prstClr val="black">
                    <a:tint val="75000"/>
                  </a:prstClr>
                </a:solidFill>
              </a:rPr>
              <a:pPr>
                <a:defRPr/>
              </a:pPr>
              <a:t>7/19/2019</a:t>
            </a:fld>
            <a:endParaRPr lang="en-US">
              <a:solidFill>
                <a:prstClr val="black">
                  <a:tint val="75000"/>
                </a:prstClr>
              </a:solidFill>
            </a:endParaRPr>
          </a:p>
        </p:txBody>
      </p:sp>
      <p:sp>
        <p:nvSpPr>
          <p:cNvPr id="6" name="Rectangle 2053"/>
          <p:cNvSpPr>
            <a:spLocks noGrp="1" noChangeArrowheads="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Rectangle 2054"/>
          <p:cNvSpPr>
            <a:spLocks noGrp="1" noChangeArrowheads="1"/>
          </p:cNvSpPr>
          <p:nvPr>
            <p:ph type="sldNum" sz="quarter" idx="12"/>
          </p:nvPr>
        </p:nvSpPr>
        <p:spPr/>
        <p:txBody>
          <a:bodyPr/>
          <a:lstStyle>
            <a:lvl1pPr>
              <a:defRPr/>
            </a:lvl1pPr>
          </a:lstStyle>
          <a:p>
            <a:pPr>
              <a:defRPr/>
            </a:pPr>
            <a:fld id="{5ED6D77F-1F87-4EF9-895C-A5CFA2B603E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2286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79"/>
            <a:ext cx="8229600" cy="37945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4"/>
          <p:cNvSpPr>
            <a:spLocks noGrp="1" noChangeArrowheads="1"/>
          </p:cNvSpPr>
          <p:nvPr>
            <p:ph type="dt" sz="half" idx="10"/>
          </p:nvPr>
        </p:nvSpPr>
        <p:spPr>
          <a:ln/>
        </p:spPr>
        <p:txBody>
          <a:bodyPr/>
          <a:lstStyle>
            <a:lvl1pPr>
              <a:defRPr/>
            </a:lvl1pPr>
          </a:lstStyle>
          <a:p>
            <a:pPr>
              <a:defRPr/>
            </a:pPr>
            <a:fld id="{F8F26536-EB4A-476A-8AE0-035B32197722}" type="datetime1">
              <a:rPr lang="en-US" smtClean="0">
                <a:solidFill>
                  <a:prstClr val="black">
                    <a:tint val="75000"/>
                  </a:prstClr>
                </a:solidFill>
              </a:rPr>
              <a:pPr>
                <a:defRPr/>
              </a:pPr>
              <a:t>7/19/2019</a:t>
            </a:fld>
            <a:endParaRPr lang="en-US">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D88E36A-2195-4C26-ACE0-52C67BA94F0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565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3199-1AE8-4899-B06D-A2DB13FD71B2}" type="datetime1">
              <a:rPr lang="en-US" smtClean="0">
                <a:solidFill>
                  <a:prstClr val="black">
                    <a:tint val="75000"/>
                  </a:prstClr>
                </a:solidFill>
              </a:rPr>
              <a:pPr/>
              <a:t>7/19/2019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09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2"/>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2D593-F78B-4AD6-B3DB-2CD2554C7360}" type="datetime1">
              <a:rPr lang="en-US" smtClean="0">
                <a:solidFill>
                  <a:prstClr val="black">
                    <a:tint val="75000"/>
                  </a:prstClr>
                </a:solidFill>
              </a:rPr>
              <a:pPr/>
              <a:t>7/19/2019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598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0C5B2C-C96E-4F41-867D-677AFEBC5336}" type="datetime1">
              <a:rPr lang="en-US" smtClean="0">
                <a:solidFill>
                  <a:prstClr val="black">
                    <a:tint val="75000"/>
                  </a:prstClr>
                </a:solidFill>
              </a:rPr>
              <a:pPr/>
              <a:t>7/19/2019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130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871F65-CE6F-4471-AE9A-F20563560A07}" type="datetime1">
              <a:rPr lang="en-US" smtClean="0">
                <a:solidFill>
                  <a:prstClr val="black">
                    <a:tint val="75000"/>
                  </a:prstClr>
                </a:solidFill>
              </a:rPr>
              <a:pPr/>
              <a:t>7/19/2019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18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9B1CB4-5233-43D6-BAE1-76057FAFD2CE}" type="datetime1">
              <a:rPr lang="en-US" smtClean="0">
                <a:solidFill>
                  <a:prstClr val="black">
                    <a:tint val="75000"/>
                  </a:prstClr>
                </a:solidFill>
              </a:rPr>
              <a:pPr/>
              <a:t>7/19/2019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0227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8F677-CF83-4A27-8364-8D1B1FC2E39D}" type="datetime1">
              <a:rPr lang="en-US" smtClean="0">
                <a:solidFill>
                  <a:prstClr val="black">
                    <a:tint val="75000"/>
                  </a:prstClr>
                </a:solidFill>
              </a:rPr>
              <a:pPr/>
              <a:t>7/19/2019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7304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327442-C9A8-4637-926C-D1FD259857A2}" type="datetime1">
              <a:rPr lang="en-US" smtClean="0">
                <a:solidFill>
                  <a:prstClr val="black">
                    <a:tint val="75000"/>
                  </a:prstClr>
                </a:solidFill>
              </a:rPr>
              <a:pPr/>
              <a:t>7/19/2019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748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5E8474-1971-4D2B-9FF1-477E5A29DA63}" type="datetime1">
              <a:rPr lang="en-US" smtClean="0">
                <a:solidFill>
                  <a:prstClr val="black">
                    <a:tint val="75000"/>
                  </a:prstClr>
                </a:solidFill>
              </a:rPr>
              <a:pPr/>
              <a:t>7/19/2019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2F3FDE-4C02-462D-B3E6-DA4A076399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082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4"/>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9"/>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B46CA9BA-5593-473C-9ECE-52F6742D6513}" type="datetime1">
              <a:rPr lang="en-US" smtClean="0">
                <a:solidFill>
                  <a:prstClr val="black">
                    <a:tint val="75000"/>
                  </a:prstClr>
                </a:solidFill>
                <a:latin typeface="Calibri"/>
              </a:rPr>
              <a:pPr fontAlgn="auto">
                <a:spcBef>
                  <a:spcPts val="0"/>
                </a:spcBef>
                <a:spcAft>
                  <a:spcPts val="0"/>
                </a:spcAft>
              </a:pPr>
              <a:t>7/19/2019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4767269"/>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9"/>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42F3FDE-4C02-462D-B3E6-DA4A07639965}" type="slidenum">
              <a:rPr lang="en-US" smtClean="0">
                <a:solidFill>
                  <a:prstClr val="black">
                    <a:tint val="75000"/>
                  </a:prstClr>
                </a:solidFill>
                <a:latin typeface="Calibri"/>
              </a:rPr>
              <a:pPr fontAlgn="auto">
                <a:spcBef>
                  <a:spcPts val="0"/>
                </a:spcBef>
                <a:spcAft>
                  <a:spcPts val="0"/>
                </a:spcAft>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397666651"/>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Lst>
  <p:hf hdr="0" ftr="0" dt="0"/>
  <p:txStyles>
    <p:titleStyle>
      <a:lvl1pPr algn="ctr" defTabSz="914400" rtl="0" eaLnBrk="1" latinLnBrk="0" hangingPunct="1">
        <a:spcBef>
          <a:spcPct val="0"/>
        </a:spcBef>
        <a:buNone/>
        <a:defRPr sz="2800" kern="1200">
          <a:solidFill>
            <a:srgbClr val="C0000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tm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www.apregistry.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apregistry.com/"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5.tmp"/></Relationships>
</file>

<file path=ppt/slides/_rels/slide2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Line 6"/>
          <p:cNvSpPr>
            <a:spLocks noChangeShapeType="1"/>
          </p:cNvSpPr>
          <p:nvPr/>
        </p:nvSpPr>
        <p:spPr bwMode="auto">
          <a:xfrm>
            <a:off x="1834153" y="4831080"/>
            <a:ext cx="5856695" cy="0"/>
          </a:xfrm>
          <a:prstGeom prst="line">
            <a:avLst/>
          </a:prstGeom>
          <a:noFill/>
          <a:ln w="50800">
            <a:solidFill>
              <a:srgbClr val="6D457F"/>
            </a:solidFill>
            <a:round/>
            <a:headEnd type="none" w="sm" len="sm"/>
            <a:tailEnd type="none" w="sm" len="sm"/>
          </a:ln>
        </p:spPr>
        <p:txBody>
          <a:bodyPr wrap="none" anchor="ctr"/>
          <a:lstStyle/>
          <a:p>
            <a:endParaRPr lang="en-US" dirty="0"/>
          </a:p>
        </p:txBody>
      </p:sp>
      <p:sp>
        <p:nvSpPr>
          <p:cNvPr id="3" name="Title 2"/>
          <p:cNvSpPr>
            <a:spLocks noGrp="1"/>
          </p:cNvSpPr>
          <p:nvPr>
            <p:ph type="ctrTitle" idx="4294967295"/>
          </p:nvPr>
        </p:nvSpPr>
        <p:spPr>
          <a:xfrm>
            <a:off x="969491" y="-11919"/>
            <a:ext cx="7620000" cy="2576194"/>
          </a:xfrm>
        </p:spPr>
        <p:txBody>
          <a:bodyPr>
            <a:normAutofit/>
          </a:bodyPr>
          <a:lstStyle/>
          <a:p>
            <a:r>
              <a:rPr lang="en-US" sz="1800" b="1" dirty="0">
                <a:solidFill>
                  <a:srgbClr val="CC3300"/>
                </a:solidFill>
              </a:rPr>
              <a:t> </a:t>
            </a:r>
            <a:r>
              <a:rPr lang="en-US" b="1" dirty="0"/>
              <a:t>Periconceptional Antiretroviral Exposure and Central Nervous System and Neural Tube Defects – Data from the </a:t>
            </a:r>
            <a:br>
              <a:rPr lang="en-US" b="1" dirty="0"/>
            </a:br>
            <a:r>
              <a:rPr lang="en-US" b="1" dirty="0"/>
              <a:t>Antiretroviral Pregnancy Registry</a:t>
            </a:r>
            <a:endParaRPr lang="en-US" b="1" dirty="0">
              <a:solidFill>
                <a:schemeClr val="tx1"/>
              </a:solidFill>
            </a:endParaRP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4217815"/>
            <a:ext cx="2209800" cy="822670"/>
          </a:xfrm>
          <a:prstGeom prst="rect">
            <a:avLst/>
          </a:prstGeom>
        </p:spPr>
      </p:pic>
      <p:pic>
        <p:nvPicPr>
          <p:cNvPr id="5" name="Picture 4">
            <a:extLst>
              <a:ext uri="{FF2B5EF4-FFF2-40B4-BE49-F238E27FC236}">
                <a16:creationId xmlns:a16="http://schemas.microsoft.com/office/drawing/2014/main" id="{8593B038-DC95-48EF-879B-B9D3659261B3}"/>
              </a:ext>
            </a:extLst>
          </p:cNvPr>
          <p:cNvPicPr>
            <a:picLocks noChangeAspect="1"/>
          </p:cNvPicPr>
          <p:nvPr/>
        </p:nvPicPr>
        <p:blipFill>
          <a:blip r:embed="rId4"/>
          <a:stretch>
            <a:fillRect/>
          </a:stretch>
        </p:blipFill>
        <p:spPr>
          <a:xfrm>
            <a:off x="7086600" y="4057561"/>
            <a:ext cx="1879426" cy="959466"/>
          </a:xfrm>
          <a:prstGeom prst="rect">
            <a:avLst/>
          </a:prstGeom>
        </p:spPr>
      </p:pic>
      <p:sp>
        <p:nvSpPr>
          <p:cNvPr id="7" name="Rectangle 3"/>
          <p:cNvSpPr txBox="1">
            <a:spLocks noChangeArrowheads="1"/>
          </p:cNvSpPr>
          <p:nvPr/>
        </p:nvSpPr>
        <p:spPr>
          <a:xfrm>
            <a:off x="100131" y="2773680"/>
            <a:ext cx="8813626" cy="2057400"/>
          </a:xfrm>
          <a:prstGeom prst="rect">
            <a:avLst/>
          </a:prstGeom>
        </p:spPr>
        <p:txBody>
          <a:bodyPr vert="horz" lIns="92075" tIns="46038" rIns="92075" bIns="46038"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ctr" fontAlgn="auto">
              <a:lnSpc>
                <a:spcPct val="110000"/>
              </a:lnSpc>
              <a:spcBef>
                <a:spcPct val="0"/>
              </a:spcBef>
              <a:buNone/>
            </a:pPr>
            <a:r>
              <a:rPr lang="en-US" sz="2000" i="1" dirty="0">
                <a:solidFill>
                  <a:srgbClr val="7030A0"/>
                </a:solidFill>
                <a:latin typeface="Arial" panose="020B0604020202020204" pitchFamily="34" charset="0"/>
                <a:ea typeface="Calibri"/>
                <a:cs typeface="Arial" panose="020B0604020202020204" pitchFamily="34" charset="0"/>
                <a:sym typeface="Calibri"/>
              </a:rPr>
              <a:t>LM Mofenson, V </a:t>
            </a:r>
            <a:r>
              <a:rPr lang="en-US" sz="2000" i="1" dirty="0" err="1">
                <a:solidFill>
                  <a:srgbClr val="7030A0"/>
                </a:solidFill>
                <a:latin typeface="Arial" panose="020B0604020202020204" pitchFamily="34" charset="0"/>
                <a:ea typeface="Calibri"/>
                <a:cs typeface="Arial" panose="020B0604020202020204" pitchFamily="34" charset="0"/>
                <a:sym typeface="Calibri"/>
              </a:rPr>
              <a:t>Vannappagari</a:t>
            </a:r>
            <a:r>
              <a:rPr lang="en-US" sz="2000" i="1" dirty="0">
                <a:solidFill>
                  <a:srgbClr val="7030A0"/>
                </a:solidFill>
                <a:latin typeface="Arial" panose="020B0604020202020204" pitchFamily="34" charset="0"/>
                <a:ea typeface="Calibri"/>
                <a:cs typeface="Arial" panose="020B0604020202020204" pitchFamily="34" charset="0"/>
                <a:sym typeface="Calibri"/>
              </a:rPr>
              <a:t>, AE </a:t>
            </a:r>
            <a:r>
              <a:rPr lang="en-US" sz="2000" i="1" dirty="0" err="1">
                <a:solidFill>
                  <a:srgbClr val="7030A0"/>
                </a:solidFill>
                <a:latin typeface="Arial" panose="020B0604020202020204" pitchFamily="34" charset="0"/>
                <a:ea typeface="Calibri"/>
                <a:cs typeface="Arial" panose="020B0604020202020204" pitchFamily="34" charset="0"/>
                <a:sym typeface="Calibri"/>
              </a:rPr>
              <a:t>Scheuerle</a:t>
            </a:r>
            <a:r>
              <a:rPr lang="en-US" sz="2000" i="1" dirty="0">
                <a:solidFill>
                  <a:srgbClr val="7030A0"/>
                </a:solidFill>
                <a:latin typeface="Arial" panose="020B0604020202020204" pitchFamily="34" charset="0"/>
                <a:ea typeface="Calibri"/>
                <a:cs typeface="Arial" panose="020B0604020202020204" pitchFamily="34" charset="0"/>
                <a:sym typeface="Calibri"/>
              </a:rPr>
              <a:t>, B Baugh,</a:t>
            </a:r>
            <a:endParaRPr lang="en-US" sz="2000" i="1" baseline="30000" dirty="0">
              <a:solidFill>
                <a:srgbClr val="7030A0"/>
              </a:solidFill>
              <a:latin typeface="Arial" panose="020B0604020202020204" pitchFamily="34" charset="0"/>
              <a:ea typeface="Calibri"/>
              <a:cs typeface="Arial" panose="020B0604020202020204" pitchFamily="34" charset="0"/>
              <a:sym typeface="Calibri"/>
            </a:endParaRPr>
          </a:p>
          <a:p>
            <a:pPr marL="0" lvl="0" indent="0" algn="ctr" fontAlgn="auto">
              <a:lnSpc>
                <a:spcPct val="110000"/>
              </a:lnSpc>
              <a:spcBef>
                <a:spcPct val="0"/>
              </a:spcBef>
              <a:buNone/>
            </a:pPr>
            <a:r>
              <a:rPr lang="en-US" sz="2000" i="1" dirty="0">
                <a:solidFill>
                  <a:srgbClr val="7030A0"/>
                </a:solidFill>
                <a:latin typeface="Arial" panose="020B0604020202020204" pitchFamily="34" charset="0"/>
                <a:ea typeface="Calibri"/>
                <a:cs typeface="Arial" panose="020B0604020202020204" pitchFamily="34" charset="0"/>
                <a:sym typeface="Calibri"/>
              </a:rPr>
              <a:t>    KP Beckerman, H </a:t>
            </a:r>
            <a:r>
              <a:rPr lang="en-US" sz="2000" i="1" dirty="0" err="1">
                <a:solidFill>
                  <a:srgbClr val="7030A0"/>
                </a:solidFill>
                <a:latin typeface="Arial" panose="020B0604020202020204" pitchFamily="34" charset="0"/>
                <a:ea typeface="Calibri"/>
                <a:cs typeface="Arial" panose="020B0604020202020204" pitchFamily="34" charset="0"/>
                <a:sym typeface="Calibri"/>
              </a:rPr>
              <a:t>Betman</a:t>
            </a:r>
            <a:r>
              <a:rPr lang="en-US" sz="2000" i="1" dirty="0">
                <a:solidFill>
                  <a:srgbClr val="7030A0"/>
                </a:solidFill>
                <a:latin typeface="Arial" panose="020B0604020202020204" pitchFamily="34" charset="0"/>
                <a:ea typeface="Calibri"/>
                <a:cs typeface="Arial" panose="020B0604020202020204" pitchFamily="34" charset="0"/>
                <a:sym typeface="Calibri"/>
              </a:rPr>
              <a:t>, N </a:t>
            </a:r>
            <a:r>
              <a:rPr lang="en-US" sz="2000" i="1" dirty="0" err="1">
                <a:solidFill>
                  <a:srgbClr val="7030A0"/>
                </a:solidFill>
                <a:latin typeface="Arial" panose="020B0604020202020204" pitchFamily="34" charset="0"/>
                <a:ea typeface="Calibri"/>
                <a:cs typeface="Arial" panose="020B0604020202020204" pitchFamily="34" charset="0"/>
                <a:sym typeface="Calibri"/>
              </a:rPr>
              <a:t>Chakhtoura</a:t>
            </a:r>
            <a:r>
              <a:rPr lang="en-US" sz="2000" i="1" dirty="0">
                <a:solidFill>
                  <a:srgbClr val="7030A0"/>
                </a:solidFill>
                <a:latin typeface="Arial" panose="020B0604020202020204" pitchFamily="34" charset="0"/>
                <a:ea typeface="Calibri"/>
                <a:cs typeface="Arial" panose="020B0604020202020204" pitchFamily="34" charset="0"/>
                <a:sym typeface="Calibri"/>
              </a:rPr>
              <a:t>, K Dominguez, A </a:t>
            </a:r>
            <a:r>
              <a:rPr lang="en-US" sz="2000" i="1" dirty="0" err="1">
                <a:solidFill>
                  <a:srgbClr val="7030A0"/>
                </a:solidFill>
                <a:latin typeface="Arial" panose="020B0604020202020204" pitchFamily="34" charset="0"/>
                <a:ea typeface="Calibri"/>
                <a:cs typeface="Arial" panose="020B0604020202020204" pitchFamily="34" charset="0"/>
                <a:sym typeface="Calibri"/>
              </a:rPr>
              <a:t>Pikis</a:t>
            </a:r>
            <a:r>
              <a:rPr lang="en-US" sz="2000" i="1" dirty="0">
                <a:solidFill>
                  <a:srgbClr val="7030A0"/>
                </a:solidFill>
                <a:latin typeface="Arial" panose="020B0604020202020204" pitchFamily="34" charset="0"/>
                <a:ea typeface="Calibri"/>
                <a:cs typeface="Arial" panose="020B0604020202020204" pitchFamily="34" charset="0"/>
                <a:sym typeface="Calibri"/>
              </a:rPr>
              <a:t>,             NS </a:t>
            </a:r>
            <a:r>
              <a:rPr lang="en-US" sz="2000" i="1" dirty="0" err="1">
                <a:solidFill>
                  <a:srgbClr val="7030A0"/>
                </a:solidFill>
                <a:latin typeface="Arial" panose="020B0604020202020204" pitchFamily="34" charset="0"/>
                <a:ea typeface="Calibri"/>
                <a:cs typeface="Arial" panose="020B0604020202020204" pitchFamily="34" charset="0"/>
                <a:sym typeface="Calibri"/>
              </a:rPr>
              <a:t>Santanello</a:t>
            </a:r>
            <a:r>
              <a:rPr lang="en-US" sz="2000" i="1" dirty="0">
                <a:solidFill>
                  <a:srgbClr val="7030A0"/>
                </a:solidFill>
                <a:latin typeface="Arial" panose="020B0604020202020204" pitchFamily="34" charset="0"/>
                <a:ea typeface="Calibri"/>
                <a:cs typeface="Arial" panose="020B0604020202020204" pitchFamily="34" charset="0"/>
                <a:sym typeface="Calibri"/>
              </a:rPr>
              <a:t>, WR Short, CT Thorne, H Tilson, V </a:t>
            </a:r>
            <a:r>
              <a:rPr lang="en-US" sz="2000" i="1" dirty="0" err="1">
                <a:solidFill>
                  <a:srgbClr val="7030A0"/>
                </a:solidFill>
                <a:latin typeface="Arial" panose="020B0604020202020204" pitchFamily="34" charset="0"/>
                <a:ea typeface="Calibri"/>
                <a:cs typeface="Arial" panose="020B0604020202020204" pitchFamily="34" charset="0"/>
                <a:sym typeface="Calibri"/>
              </a:rPr>
              <a:t>Vinas</a:t>
            </a:r>
            <a:r>
              <a:rPr lang="en-US" sz="2000" i="1" dirty="0">
                <a:solidFill>
                  <a:srgbClr val="7030A0"/>
                </a:solidFill>
                <a:latin typeface="Arial" panose="020B0604020202020204" pitchFamily="34" charset="0"/>
                <a:ea typeface="Calibri"/>
                <a:cs typeface="Arial" panose="020B0604020202020204" pitchFamily="34" charset="0"/>
                <a:sym typeface="Calibri"/>
              </a:rPr>
              <a:t>, DH Watts, JD Albano</a:t>
            </a:r>
            <a:r>
              <a:rPr lang="en-US" sz="2000" i="1" baseline="30000" dirty="0">
                <a:solidFill>
                  <a:srgbClr val="7030A0"/>
                </a:solidFill>
                <a:latin typeface="Arial" panose="020B0604020202020204" pitchFamily="34" charset="0"/>
                <a:ea typeface="Calibri"/>
                <a:cs typeface="Arial" panose="020B0604020202020204" pitchFamily="34" charset="0"/>
                <a:sym typeface="Calibri"/>
              </a:rPr>
              <a:t> </a:t>
            </a:r>
            <a:r>
              <a:rPr lang="en-US" sz="2000" i="1" dirty="0">
                <a:solidFill>
                  <a:srgbClr val="7030A0"/>
                </a:solidFill>
                <a:latin typeface="Arial" panose="020B0604020202020204" pitchFamily="34" charset="0"/>
                <a:ea typeface="Calibri"/>
                <a:cs typeface="Arial" panose="020B0604020202020204" pitchFamily="34" charset="0"/>
                <a:sym typeface="Calibri"/>
              </a:rPr>
              <a:t>on behalf of the APR Steering Committee</a:t>
            </a:r>
            <a:endParaRPr lang="en-US" sz="2000" i="1" dirty="0">
              <a:solidFill>
                <a:srgbClr val="7030A0"/>
              </a:solidFill>
              <a:latin typeface="Arial" panose="020B0604020202020204" pitchFamily="34" charset="0"/>
              <a:cs typeface="Arial" panose="020B0604020202020204" pitchFamily="34" charset="0"/>
            </a:endParaRPr>
          </a:p>
          <a:p>
            <a:pPr marL="0" indent="0" fontAlgn="auto">
              <a:lnSpc>
                <a:spcPct val="110000"/>
              </a:lnSpc>
              <a:spcBef>
                <a:spcPct val="0"/>
              </a:spcBef>
              <a:spcAft>
                <a:spcPct val="0"/>
              </a:spcAft>
              <a:buFont typeface="Wingdings" pitchFamily="2" charset="2"/>
              <a:buNone/>
            </a:pPr>
            <a:br>
              <a:rPr lang="en-US" sz="2000" i="1" dirty="0">
                <a:latin typeface="Arial" panose="020B0604020202020204" pitchFamily="34" charset="0"/>
                <a:cs typeface="Arial" panose="020B0604020202020204" pitchFamily="34" charset="0"/>
              </a:rPr>
            </a:br>
            <a:endParaRPr lang="en-US" sz="2000" i="1" dirty="0">
              <a:latin typeface="Arial" panose="020B0604020202020204" pitchFamily="34" charset="0"/>
              <a:cs typeface="Arial" panose="020B0604020202020204" pitchFamily="34" charset="0"/>
            </a:endParaRPr>
          </a:p>
        </p:txBody>
      </p:sp>
      <p:pic>
        <p:nvPicPr>
          <p:cNvPr id="8" name="Picture 7" descr="Screen Clipp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166" y="361950"/>
            <a:ext cx="907774" cy="1295400"/>
          </a:xfrm>
          <a:prstGeom prst="rect">
            <a:avLst/>
          </a:prstGeom>
          <a:effectLst>
            <a:outerShdw blurRad="50800" dist="38100" dir="2700000" algn="tl" rotWithShape="0">
              <a:prstClr val="black">
                <a:alpha val="40000"/>
              </a:prstClr>
            </a:outerShdw>
          </a:effectLst>
        </p:spPr>
      </p:pic>
      <p:sp>
        <p:nvSpPr>
          <p:cNvPr id="9" name="Rectangle 8"/>
          <p:cNvSpPr/>
          <p:nvPr/>
        </p:nvSpPr>
        <p:spPr>
          <a:xfrm>
            <a:off x="2220944" y="4369415"/>
            <a:ext cx="4572000" cy="461665"/>
          </a:xfrm>
          <a:prstGeom prst="rect">
            <a:avLst/>
          </a:prstGeom>
        </p:spPr>
        <p:txBody>
          <a:bodyPr>
            <a:spAutoFit/>
          </a:bodyPr>
          <a:lstStyle/>
          <a:p>
            <a:pPr algn="ctr"/>
            <a:r>
              <a:rPr lang="en-US" sz="1200" b="1" dirty="0">
                <a:solidFill>
                  <a:srgbClr val="C00000"/>
                </a:solidFill>
              </a:rPr>
              <a:t>10</a:t>
            </a:r>
            <a:r>
              <a:rPr lang="en-US" sz="1200" b="1" baseline="30000" dirty="0">
                <a:solidFill>
                  <a:srgbClr val="C00000"/>
                </a:solidFill>
              </a:rPr>
              <a:t>th</a:t>
            </a:r>
            <a:r>
              <a:rPr lang="en-US" sz="1200" b="1" dirty="0">
                <a:solidFill>
                  <a:srgbClr val="C00000"/>
                </a:solidFill>
              </a:rPr>
              <a:t> International AIDS Society Conference on HIV Science </a:t>
            </a:r>
          </a:p>
          <a:p>
            <a:pPr algn="ctr"/>
            <a:r>
              <a:rPr lang="en-US" sz="1200" b="1" dirty="0">
                <a:solidFill>
                  <a:srgbClr val="C00000"/>
                </a:solidFill>
              </a:rPr>
              <a:t>Mexico City, July 23 2019</a:t>
            </a:r>
            <a:endParaRPr lang="en-US" sz="1200" dirty="0">
              <a:solidFill>
                <a:srgbClr val="C00000"/>
              </a:solidFill>
            </a:endParaRPr>
          </a:p>
        </p:txBody>
      </p:sp>
      <p:grpSp>
        <p:nvGrpSpPr>
          <p:cNvPr id="10" name="Group 9"/>
          <p:cNvGrpSpPr/>
          <p:nvPr/>
        </p:nvGrpSpPr>
        <p:grpSpPr>
          <a:xfrm>
            <a:off x="7739653" y="1473103"/>
            <a:ext cx="1404347" cy="1351798"/>
            <a:chOff x="7466303" y="359070"/>
            <a:chExt cx="1825352" cy="1894569"/>
          </a:xfrm>
        </p:grpSpPr>
        <p:sp>
          <p:nvSpPr>
            <p:cNvPr id="11" name="TextBox 10">
              <a:extLst>
                <a:ext uri="{FF2B5EF4-FFF2-40B4-BE49-F238E27FC236}">
                  <a16:creationId xmlns:a16="http://schemas.microsoft.com/office/drawing/2014/main" id="{04698212-3FD8-4BD3-BA6C-B46BB4762D83}"/>
                </a:ext>
              </a:extLst>
            </p:cNvPr>
            <p:cNvSpPr txBox="1"/>
            <p:nvPr/>
          </p:nvSpPr>
          <p:spPr>
            <a:xfrm>
              <a:off x="7466303" y="1607308"/>
              <a:ext cx="1825352" cy="646331"/>
            </a:xfrm>
            <a:prstGeom prst="rect">
              <a:avLst/>
            </a:prstGeom>
            <a:noFill/>
          </p:spPr>
          <p:txBody>
            <a:bodyPr wrap="square" rtlCol="0">
              <a:spAutoFit/>
            </a:bodyPr>
            <a:lstStyle/>
            <a:p>
              <a:pPr algn="ctr"/>
              <a:r>
                <a:rPr lang="en-GB" sz="600" dirty="0">
                  <a:latin typeface="Arial" panose="020B0604020202020204" pitchFamily="34" charset="0"/>
                  <a:cs typeface="Arial" panose="020B0604020202020204" pitchFamily="34" charset="0"/>
                </a:rPr>
                <a:t>Open spinal bifida</a:t>
              </a:r>
              <a:br>
                <a:rPr lang="en-GB" sz="600" dirty="0">
                  <a:latin typeface="Arial" panose="020B0604020202020204" pitchFamily="34" charset="0"/>
                  <a:cs typeface="Arial" panose="020B0604020202020204" pitchFamily="34" charset="0"/>
                </a:rPr>
              </a:br>
              <a:r>
                <a:rPr lang="en-GB" sz="600" dirty="0">
                  <a:latin typeface="Arial" panose="020B0604020202020204" pitchFamily="34" charset="0"/>
                  <a:cs typeface="Arial" panose="020B0604020202020204" pitchFamily="34" charset="0"/>
                </a:rPr>
                <a:t>(Copp &amp; Greene, 2016,</a:t>
              </a:r>
            </a:p>
            <a:p>
              <a:pPr algn="ctr"/>
              <a:r>
                <a:rPr lang="en-GB" sz="600" dirty="0">
                  <a:latin typeface="Arial" panose="020B0604020202020204" pitchFamily="34" charset="0"/>
                  <a:cs typeface="Arial" panose="020B0604020202020204" pitchFamily="34" charset="0"/>
                </a:rPr>
                <a:t> Encyclopedia of Life Sciences, </a:t>
              </a:r>
            </a:p>
            <a:p>
              <a:pPr algn="ctr"/>
              <a:r>
                <a:rPr lang="en-GB" sz="600" dirty="0">
                  <a:latin typeface="Arial" panose="020B0604020202020204" pitchFamily="34" charset="0"/>
                  <a:cs typeface="Arial" panose="020B0604020202020204" pitchFamily="34" charset="0"/>
                </a:rPr>
                <a:t>John Wiley)</a:t>
              </a:r>
            </a:p>
            <a:p>
              <a:pPr algn="ctr"/>
              <a:endParaRPr lang="en-GB" sz="600" dirty="0">
                <a:latin typeface="Arial" panose="020B0604020202020204" pitchFamily="34" charset="0"/>
                <a:cs typeface="Arial" panose="020B0604020202020204" pitchFamily="34" charset="0"/>
              </a:endParaRPr>
            </a:p>
            <a:p>
              <a:pPr algn="ctr"/>
              <a:endParaRPr lang="en-GB" sz="600" dirty="0">
                <a:latin typeface="Arial" panose="020B0604020202020204" pitchFamily="34" charset="0"/>
                <a:cs typeface="Arial" panose="020B0604020202020204" pitchFamily="34" charset="0"/>
              </a:endParaRPr>
            </a:p>
          </p:txBody>
        </p:sp>
        <p:pic>
          <p:nvPicPr>
            <p:cNvPr id="12" name="Picture 5">
              <a:extLst>
                <a:ext uri="{FF2B5EF4-FFF2-40B4-BE49-F238E27FC236}">
                  <a16:creationId xmlns:a16="http://schemas.microsoft.com/office/drawing/2014/main" id="{3CB8989A-0C34-4DD4-A4E5-FA85CF78A9C8}"/>
                </a:ext>
              </a:extLst>
            </p:cNvPr>
            <p:cNvPicPr>
              <a:picLocks noChangeAspect="1"/>
            </p:cNvPicPr>
            <p:nvPr/>
          </p:nvPicPr>
          <p:blipFill>
            <a:blip r:embed="rId6" cstate="print">
              <a:extLst>
                <a:ext uri="{28A0092B-C50C-407E-A947-70E740481C1C}">
                  <a14:useLocalDpi xmlns:a14="http://schemas.microsoft.com/office/drawing/2010/main" val="0"/>
                </a:ext>
              </a:extLst>
            </a:blip>
            <a:srcRect t="6213" r="8739"/>
            <a:stretch>
              <a:fillRect/>
            </a:stretch>
          </p:blipFill>
          <p:spPr bwMode="auto">
            <a:xfrm>
              <a:off x="7966847" y="359070"/>
              <a:ext cx="775350" cy="1228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1005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04801" y="55506"/>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Results – Primary Analysis</a:t>
            </a:r>
          </a:p>
        </p:txBody>
      </p:sp>
      <p:grpSp>
        <p:nvGrpSpPr>
          <p:cNvPr id="5" name="Group 4"/>
          <p:cNvGrpSpPr/>
          <p:nvPr/>
        </p:nvGrpSpPr>
        <p:grpSpPr>
          <a:xfrm>
            <a:off x="304801" y="4371975"/>
            <a:ext cx="8837308" cy="736124"/>
            <a:chOff x="522143" y="4371975"/>
            <a:chExt cx="8619965" cy="736124"/>
          </a:xfrm>
        </p:grpSpPr>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7"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graphicFrame>
        <p:nvGraphicFramePr>
          <p:cNvPr id="3" name="Table 2">
            <a:extLst>
              <a:ext uri="{FF2B5EF4-FFF2-40B4-BE49-F238E27FC236}">
                <a16:creationId xmlns:a16="http://schemas.microsoft.com/office/drawing/2014/main" id="{712FB7C7-A744-4E2D-89F7-F29D976956A0}"/>
              </a:ext>
            </a:extLst>
          </p:cNvPr>
          <p:cNvGraphicFramePr>
            <a:graphicFrameLocks noGrp="1"/>
          </p:cNvGraphicFramePr>
          <p:nvPr/>
        </p:nvGraphicFramePr>
        <p:xfrm>
          <a:off x="306978" y="640281"/>
          <a:ext cx="8760822" cy="3931920"/>
        </p:xfrm>
        <a:graphic>
          <a:graphicData uri="http://schemas.openxmlformats.org/drawingml/2006/table">
            <a:tbl>
              <a:tblPr firstRow="1" bandRow="1">
                <a:tableStyleId>{00A15C55-8517-42AA-B614-E9B94910E393}</a:tableStyleId>
              </a:tblPr>
              <a:tblGrid>
                <a:gridCol w="4036422">
                  <a:extLst>
                    <a:ext uri="{9D8B030D-6E8A-4147-A177-3AD203B41FA5}">
                      <a16:colId xmlns:a16="http://schemas.microsoft.com/office/drawing/2014/main" val="1854961134"/>
                    </a:ext>
                  </a:extLst>
                </a:gridCol>
                <a:gridCol w="4724400">
                  <a:extLst>
                    <a:ext uri="{9D8B030D-6E8A-4147-A177-3AD203B41FA5}">
                      <a16:colId xmlns:a16="http://schemas.microsoft.com/office/drawing/2014/main" val="3602336659"/>
                    </a:ext>
                  </a:extLst>
                </a:gridCol>
              </a:tblGrid>
              <a:tr h="533400">
                <a:tc gridSpan="2">
                  <a:txBody>
                    <a:bodyPr/>
                    <a:lstStyle/>
                    <a:p>
                      <a:pPr algn="ctr"/>
                      <a:r>
                        <a:rPr lang="en-US" sz="1800" dirty="0">
                          <a:latin typeface="Arial" panose="020B0604020202020204" pitchFamily="34" charset="0"/>
                          <a:cs typeface="Arial" panose="020B0604020202020204" pitchFamily="34" charset="0"/>
                        </a:rPr>
                        <a:t>Maternal Demographic &amp; Clinical Characteristics of Pregnant Women,  Primary Prospective Enrollments and Outcomes Through January 31 2019</a:t>
                      </a:r>
                    </a:p>
                  </a:txBody>
                  <a:tcPr/>
                </a:tc>
                <a:tc hMerge="1">
                  <a:txBody>
                    <a:bodyPr/>
                    <a:lstStyle/>
                    <a:p>
                      <a:endParaRPr lang="en-US" dirty="0"/>
                    </a:p>
                  </a:txBody>
                  <a:tcPr/>
                </a:tc>
                <a:extLst>
                  <a:ext uri="{0D108BD9-81ED-4DB2-BD59-A6C34878D82A}">
                    <a16:rowId xmlns:a16="http://schemas.microsoft.com/office/drawing/2014/main" val="911996141"/>
                  </a:ext>
                </a:extLst>
              </a:tr>
              <a:tr h="960120">
                <a:tc>
                  <a:txBody>
                    <a:bodyPr/>
                    <a:lstStyle/>
                    <a:p>
                      <a:r>
                        <a:rPr lang="en-US" sz="1800" dirty="0">
                          <a:latin typeface="Arial" panose="020B0604020202020204" pitchFamily="34" charset="0"/>
                          <a:cs typeface="Arial" panose="020B0604020202020204" pitchFamily="34" charset="0"/>
                        </a:rPr>
                        <a:t>Total pregnancies (N)</a:t>
                      </a:r>
                    </a:p>
                    <a:p>
                      <a:r>
                        <a:rPr lang="en-US" sz="1800" dirty="0">
                          <a:latin typeface="Arial" panose="020B0604020202020204" pitchFamily="34" charset="0"/>
                          <a:cs typeface="Arial" panose="020B0604020202020204" pitchFamily="34" charset="0"/>
                        </a:rPr>
                        <a:t>               1</a:t>
                      </a:r>
                      <a:r>
                        <a:rPr lang="en-US" sz="1800" baseline="30000" dirty="0">
                          <a:latin typeface="Arial" panose="020B0604020202020204" pitchFamily="34" charset="0"/>
                          <a:cs typeface="Arial" panose="020B0604020202020204" pitchFamily="34" charset="0"/>
                        </a:rPr>
                        <a:t>st</a:t>
                      </a:r>
                      <a:r>
                        <a:rPr lang="en-US" sz="1800" dirty="0">
                          <a:latin typeface="Arial" panose="020B0604020202020204" pitchFamily="34" charset="0"/>
                          <a:cs typeface="Arial" panose="020B0604020202020204" pitchFamily="34" charset="0"/>
                        </a:rPr>
                        <a:t> Trimester</a:t>
                      </a:r>
                    </a:p>
                    <a:p>
                      <a:r>
                        <a:rPr lang="en-US" sz="1800" dirty="0">
                          <a:latin typeface="Arial" panose="020B0604020202020204" pitchFamily="34" charset="0"/>
                          <a:cs typeface="Arial" panose="020B0604020202020204" pitchFamily="34" charset="0"/>
                        </a:rPr>
                        <a:t>               2</a:t>
                      </a:r>
                      <a:r>
                        <a:rPr lang="en-US" sz="1800" baseline="30000" dirty="0">
                          <a:latin typeface="Arial" panose="020B0604020202020204" pitchFamily="34" charset="0"/>
                          <a:cs typeface="Arial" panose="020B0604020202020204" pitchFamily="34" charset="0"/>
                        </a:rPr>
                        <a:t>nd </a:t>
                      </a:r>
                      <a:r>
                        <a:rPr lang="en-US" sz="1800" dirty="0">
                          <a:latin typeface="Arial" panose="020B0604020202020204" pitchFamily="34" charset="0"/>
                          <a:cs typeface="Arial" panose="020B0604020202020204" pitchFamily="34" charset="0"/>
                        </a:rPr>
                        <a:t>Trimester</a:t>
                      </a:r>
                    </a:p>
                    <a:p>
                      <a:r>
                        <a:rPr lang="en-US" sz="1800" dirty="0">
                          <a:latin typeface="Arial" panose="020B0604020202020204" pitchFamily="34" charset="0"/>
                          <a:cs typeface="Arial" panose="020B0604020202020204" pitchFamily="34" charset="0"/>
                        </a:rPr>
                        <a:t>               3</a:t>
                      </a:r>
                      <a:r>
                        <a:rPr lang="en-US" sz="1800" baseline="30000" dirty="0">
                          <a:latin typeface="Arial" panose="020B0604020202020204" pitchFamily="34" charset="0"/>
                          <a:cs typeface="Arial" panose="020B0604020202020204" pitchFamily="34" charset="0"/>
                        </a:rPr>
                        <a:t>rd</a:t>
                      </a:r>
                      <a:r>
                        <a:rPr lang="en-US" sz="1800" dirty="0">
                          <a:latin typeface="Arial" panose="020B0604020202020204" pitchFamily="34" charset="0"/>
                          <a:cs typeface="Arial" panose="020B0604020202020204" pitchFamily="34" charset="0"/>
                        </a:rPr>
                        <a:t> </a:t>
                      </a:r>
                      <a:r>
                        <a:rPr lang="en-US" sz="1800" baseline="0" dirty="0">
                          <a:latin typeface="Arial" panose="020B0604020202020204" pitchFamily="34" charset="0"/>
                          <a:cs typeface="Arial" panose="020B0604020202020204" pitchFamily="34" charset="0"/>
                        </a:rPr>
                        <a:t>Trimester</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latin typeface="Arial" panose="020B0604020202020204" pitchFamily="34" charset="0"/>
                          <a:cs typeface="Arial" panose="020B0604020202020204" pitchFamily="34" charset="0"/>
                        </a:rPr>
                        <a:t>20,372 </a:t>
                      </a:r>
                      <a:r>
                        <a:rPr lang="en-US" sz="1600" i="1" dirty="0">
                          <a:latin typeface="Arial" panose="020B0604020202020204" pitchFamily="34" charset="0"/>
                          <a:cs typeface="Arial" panose="020B0604020202020204" pitchFamily="34" charset="0"/>
                        </a:rPr>
                        <a:t>(20,727 pregnancy outcomes)</a:t>
                      </a:r>
                    </a:p>
                    <a:p>
                      <a:pPr algn="ctr"/>
                      <a:r>
                        <a:rPr lang="en-US" sz="1800" dirty="0">
                          <a:latin typeface="Arial" panose="020B0604020202020204" pitchFamily="34" charset="0"/>
                          <a:cs typeface="Arial" panose="020B0604020202020204" pitchFamily="34" charset="0"/>
                        </a:rPr>
                        <a:t>10,952 (54%) (8,546 [78%] periconception)</a:t>
                      </a:r>
                    </a:p>
                    <a:p>
                      <a:pPr algn="ctr"/>
                      <a:r>
                        <a:rPr lang="en-US" sz="1800" dirty="0">
                          <a:latin typeface="Arial" panose="020B0604020202020204" pitchFamily="34" charset="0"/>
                          <a:cs typeface="Arial" panose="020B0604020202020204" pitchFamily="34" charset="0"/>
                        </a:rPr>
                        <a:t>  7,018 (34%)</a:t>
                      </a:r>
                    </a:p>
                    <a:p>
                      <a:pPr algn="ctr"/>
                      <a:r>
                        <a:rPr lang="en-US" sz="1800" dirty="0">
                          <a:latin typeface="Arial" panose="020B0604020202020204" pitchFamily="34" charset="0"/>
                          <a:cs typeface="Arial" panose="020B0604020202020204" pitchFamily="34" charset="0"/>
                        </a:rPr>
                        <a:t>  2,400 (12%)</a:t>
                      </a:r>
                    </a:p>
                  </a:txBody>
                  <a:tcPr/>
                </a:tc>
                <a:extLst>
                  <a:ext uri="{0D108BD9-81ED-4DB2-BD59-A6C34878D82A}">
                    <a16:rowId xmlns:a16="http://schemas.microsoft.com/office/drawing/2014/main" val="2290894221"/>
                  </a:ext>
                </a:extLst>
              </a:tr>
              <a:tr h="746760">
                <a:tc>
                  <a:txBody>
                    <a:bodyPr/>
                    <a:lstStyle/>
                    <a:p>
                      <a:r>
                        <a:rPr lang="en-US" sz="1800" dirty="0">
                          <a:latin typeface="Arial" panose="020B0604020202020204" pitchFamily="34" charset="0"/>
                          <a:cs typeface="Arial" panose="020B0604020202020204" pitchFamily="34" charset="0"/>
                        </a:rPr>
                        <a:t>Maternal age at conception (years)</a:t>
                      </a:r>
                    </a:p>
                    <a:p>
                      <a:r>
                        <a:rPr lang="en-US" sz="1800" dirty="0">
                          <a:latin typeface="Arial" panose="020B0604020202020204" pitchFamily="34" charset="0"/>
                          <a:cs typeface="Arial" panose="020B0604020202020204" pitchFamily="34" charset="0"/>
                        </a:rPr>
                        <a:t>                Median</a:t>
                      </a:r>
                    </a:p>
                    <a:p>
                      <a:r>
                        <a:rPr lang="en-US" sz="1800" dirty="0">
                          <a:latin typeface="Arial" panose="020B0604020202020204" pitchFamily="34" charset="0"/>
                          <a:cs typeface="Arial" panose="020B0604020202020204" pitchFamily="34" charset="0"/>
                        </a:rPr>
                        <a:t>                Range (min-max)</a:t>
                      </a:r>
                    </a:p>
                  </a:txBody>
                  <a:tcPr/>
                </a:tc>
                <a:tc>
                  <a:txBody>
                    <a:bodyPr/>
                    <a:lstStyle/>
                    <a:p>
                      <a:pPr algn="ct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29.0</a:t>
                      </a:r>
                    </a:p>
                    <a:p>
                      <a:pPr algn="ctr"/>
                      <a:r>
                        <a:rPr lang="en-US" sz="1800" dirty="0">
                          <a:latin typeface="Arial" panose="020B0604020202020204" pitchFamily="34" charset="0"/>
                          <a:cs typeface="Arial" panose="020B0604020202020204" pitchFamily="34" charset="0"/>
                        </a:rPr>
                        <a:t>13-55</a:t>
                      </a:r>
                    </a:p>
                  </a:txBody>
                  <a:tcPr/>
                </a:tc>
                <a:extLst>
                  <a:ext uri="{0D108BD9-81ED-4DB2-BD59-A6C34878D82A}">
                    <a16:rowId xmlns:a16="http://schemas.microsoft.com/office/drawing/2014/main" val="644825981"/>
                  </a:ext>
                </a:extLst>
              </a:tr>
              <a:tr h="960120">
                <a:tc>
                  <a:txBody>
                    <a:bodyPr/>
                    <a:lstStyle/>
                    <a:p>
                      <a:r>
                        <a:rPr lang="en-US" sz="1800" dirty="0">
                          <a:latin typeface="Arial" panose="020B0604020202020204" pitchFamily="34" charset="0"/>
                          <a:cs typeface="Arial" panose="020B0604020202020204" pitchFamily="34" charset="0"/>
                        </a:rPr>
                        <a:t>CD4 T-cell count at time report N (%)</a:t>
                      </a:r>
                    </a:p>
                    <a:p>
                      <a:r>
                        <a:rPr lang="en-US" sz="1800" dirty="0">
                          <a:latin typeface="Arial" panose="020B0604020202020204" pitchFamily="34" charset="0"/>
                          <a:cs typeface="Arial" panose="020B0604020202020204" pitchFamily="34" charset="0"/>
                        </a:rPr>
                        <a:t>                ≥500 cells/µL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               200-499 cells/µL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               &lt;200 cells/µL</a:t>
                      </a:r>
                    </a:p>
                  </a:txBody>
                  <a:tcPr/>
                </a:tc>
                <a:tc>
                  <a:txBody>
                    <a:bodyPr/>
                    <a:lstStyle/>
                    <a:p>
                      <a:pPr algn="ct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31.4%</a:t>
                      </a:r>
                    </a:p>
                    <a:p>
                      <a:pPr algn="ctr"/>
                      <a:r>
                        <a:rPr lang="en-US" sz="1800" dirty="0">
                          <a:latin typeface="Arial" panose="020B0604020202020204" pitchFamily="34" charset="0"/>
                          <a:cs typeface="Arial" panose="020B0604020202020204" pitchFamily="34" charset="0"/>
                        </a:rPr>
                        <a:t>39.1%</a:t>
                      </a:r>
                    </a:p>
                    <a:p>
                      <a:pPr algn="ctr"/>
                      <a:r>
                        <a:rPr lang="en-US" sz="1800" dirty="0">
                          <a:latin typeface="Arial" panose="020B0604020202020204" pitchFamily="34" charset="0"/>
                          <a:cs typeface="Arial" panose="020B0604020202020204" pitchFamily="34" charset="0"/>
                        </a:rPr>
                        <a:t>13.9%</a:t>
                      </a:r>
                    </a:p>
                  </a:txBody>
                  <a:tcPr/>
                </a:tc>
                <a:extLst>
                  <a:ext uri="{0D108BD9-81ED-4DB2-BD59-A6C34878D82A}">
                    <a16:rowId xmlns:a16="http://schemas.microsoft.com/office/drawing/2014/main" val="2346342078"/>
                  </a:ext>
                </a:extLst>
              </a:tr>
            </a:tbl>
          </a:graphicData>
        </a:graphic>
      </p:graphicFrame>
    </p:spTree>
    <p:extLst>
      <p:ext uri="{BB962C8B-B14F-4D97-AF65-F5344CB8AC3E}">
        <p14:creationId xmlns:p14="http://schemas.microsoft.com/office/powerpoint/2010/main" val="2849449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132500"/>
            <a:ext cx="6619032" cy="3984271"/>
          </a:xfrm>
          <a:prstGeom prst="rect">
            <a:avLst/>
          </a:prstGeom>
        </p:spPr>
      </p:pic>
      <p:sp>
        <p:nvSpPr>
          <p:cNvPr id="14" name="Text Box 4"/>
          <p:cNvSpPr txBox="1">
            <a:spLocks noChangeArrowheads="1"/>
          </p:cNvSpPr>
          <p:nvPr/>
        </p:nvSpPr>
        <p:spPr bwMode="auto">
          <a:xfrm>
            <a:off x="1600200" y="34563"/>
            <a:ext cx="6629400" cy="461665"/>
          </a:xfrm>
          <a:prstGeom prst="rect">
            <a:avLst/>
          </a:prstGeom>
          <a:noFill/>
          <a:ln w="9525" algn="ctr">
            <a:noFill/>
            <a:miter lim="800000"/>
            <a:headEnd/>
            <a:tailEnd/>
          </a:ln>
          <a:effectLst/>
        </p:spPr>
        <p:txBody>
          <a:bodyPr wrap="square">
            <a:spAutoFit/>
          </a:bodyPr>
          <a:lstStyle/>
          <a:p>
            <a:pPr algn="ctr" eaLnBrk="0" hangingPunct="0">
              <a:spcBef>
                <a:spcPct val="50000"/>
              </a:spcBef>
              <a:buClr>
                <a:srgbClr val="6600CC"/>
              </a:buClr>
              <a:buSzPct val="100000"/>
              <a:buFont typeface="Wingdings" pitchFamily="2" charset="2"/>
              <a:buNone/>
              <a:defRPr/>
            </a:pPr>
            <a:r>
              <a:rPr lang="en-US" dirty="0">
                <a:solidFill>
                  <a:srgbClr val="C00000"/>
                </a:solidFill>
                <a:latin typeface="Arial" panose="020B0604020202020204" pitchFamily="34" charset="0"/>
                <a:cs typeface="Arial" panose="020B0604020202020204" pitchFamily="34" charset="0"/>
              </a:rPr>
              <a:t>Drug-Specific Overall Birth Defect Rates*</a:t>
            </a:r>
          </a:p>
        </p:txBody>
      </p:sp>
      <p:sp>
        <p:nvSpPr>
          <p:cNvPr id="15" name="Rectangle 3"/>
          <p:cNvSpPr>
            <a:spLocks noChangeArrowheads="1"/>
          </p:cNvSpPr>
          <p:nvPr/>
        </p:nvSpPr>
        <p:spPr bwMode="auto">
          <a:xfrm>
            <a:off x="1217180" y="422283"/>
            <a:ext cx="7467600" cy="424732"/>
          </a:xfrm>
          <a:prstGeom prst="rect">
            <a:avLst/>
          </a:prstGeom>
          <a:noFill/>
          <a:ln w="9525">
            <a:noFill/>
            <a:miter lim="800000"/>
            <a:headEnd/>
            <a:tailEnd/>
          </a:ln>
        </p:spPr>
        <p:txBody>
          <a:bodyPr wrap="square">
            <a:spAutoFit/>
          </a:bodyPr>
          <a:lstStyle/>
          <a:p>
            <a:pPr algn="ctr" eaLnBrk="0" hangingPunct="0">
              <a:lnSpc>
                <a:spcPct val="90000"/>
              </a:lnSpc>
              <a:spcBef>
                <a:spcPct val="20000"/>
              </a:spcBef>
              <a:buClr>
                <a:srgbClr val="6600CC"/>
              </a:buClr>
              <a:buSzPct val="100000"/>
              <a:tabLst>
                <a:tab pos="2228850" algn="l"/>
                <a:tab pos="3686175" algn="l"/>
              </a:tabLst>
            </a:pPr>
            <a:r>
              <a:rPr lang="en-US" sz="1200" dirty="0">
                <a:latin typeface="Arial" panose="020B0604020202020204" pitchFamily="34" charset="0"/>
                <a:cs typeface="Arial" panose="020B0604020202020204" pitchFamily="34" charset="0"/>
              </a:rPr>
              <a:t>Prevalence of Birth Defects (95% CI) with 1</a:t>
            </a:r>
            <a:r>
              <a:rPr lang="en-US" sz="1200" baseline="30000" dirty="0">
                <a:latin typeface="Arial" panose="020B0604020202020204" pitchFamily="34" charset="0"/>
                <a:cs typeface="Arial" panose="020B0604020202020204" pitchFamily="34" charset="0"/>
              </a:rPr>
              <a:t>st</a:t>
            </a:r>
            <a:r>
              <a:rPr lang="en-US" sz="1200" dirty="0">
                <a:latin typeface="Arial" panose="020B0604020202020204" pitchFamily="34" charset="0"/>
                <a:cs typeface="Arial" panose="020B0604020202020204" pitchFamily="34" charset="0"/>
              </a:rPr>
              <a:t> Trimester Exposure: 1 January 1989 – 31 January 2019</a:t>
            </a: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21" name="TextBox 20"/>
          <p:cNvSpPr txBox="1"/>
          <p:nvPr/>
        </p:nvSpPr>
        <p:spPr>
          <a:xfrm>
            <a:off x="36540" y="851985"/>
            <a:ext cx="4711515" cy="64633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*For drug to be included for comparison with population rates, must meet threshold of having ≥200 1</a:t>
            </a:r>
            <a:r>
              <a:rPr lang="en-US" sz="1200" b="1" baseline="30000" dirty="0">
                <a:latin typeface="Arial" panose="020B0604020202020204" pitchFamily="34" charset="0"/>
                <a:cs typeface="Arial" panose="020B0604020202020204" pitchFamily="34" charset="0"/>
              </a:rPr>
              <a:t>st</a:t>
            </a:r>
            <a:r>
              <a:rPr lang="en-US" sz="1200" b="1" dirty="0">
                <a:latin typeface="Arial" panose="020B0604020202020204" pitchFamily="34" charset="0"/>
                <a:cs typeface="Arial" panose="020B0604020202020204" pitchFamily="34" charset="0"/>
              </a:rPr>
              <a:t> trimester exposed pregnancies</a:t>
            </a:r>
          </a:p>
        </p:txBody>
      </p:sp>
      <p:pic>
        <p:nvPicPr>
          <p:cNvPr id="20" name="Picture 19">
            <a:extLst>
              <a:ext uri="{FF2B5EF4-FFF2-40B4-BE49-F238E27FC236}">
                <a16:creationId xmlns:a16="http://schemas.microsoft.com/office/drawing/2014/main" id="{83C418AE-83D5-439A-9CA6-632538BD612B}"/>
              </a:ext>
            </a:extLst>
          </p:cNvPr>
          <p:cNvPicPr>
            <a:picLocks noChangeAspect="1"/>
          </p:cNvPicPr>
          <p:nvPr/>
        </p:nvPicPr>
        <p:blipFill>
          <a:blip r:embed="rId4"/>
          <a:stretch>
            <a:fillRect/>
          </a:stretch>
        </p:blipFill>
        <p:spPr>
          <a:xfrm>
            <a:off x="1491" y="155458"/>
            <a:ext cx="1371600" cy="344993"/>
          </a:xfrm>
          <a:prstGeom prst="rect">
            <a:avLst/>
          </a:prstGeom>
        </p:spPr>
      </p:pic>
      <p:sp>
        <p:nvSpPr>
          <p:cNvPr id="2" name="Rectangle 1"/>
          <p:cNvSpPr/>
          <p:nvPr/>
        </p:nvSpPr>
        <p:spPr>
          <a:xfrm>
            <a:off x="7552829" y="1671730"/>
            <a:ext cx="1549081" cy="3108543"/>
          </a:xfrm>
          <a:prstGeom prst="rect">
            <a:avLst/>
          </a:prstGeom>
        </p:spPr>
        <p:txBody>
          <a:bodyPr wrap="square">
            <a:spAutoFit/>
          </a:bodyPr>
          <a:lstStyle/>
          <a:p>
            <a:pPr algn="ctr"/>
            <a:r>
              <a:rPr lang="en-US" sz="1400" dirty="0">
                <a:latin typeface="Arial" panose="020B0604020202020204" pitchFamily="34" charset="0"/>
                <a:cs typeface="Arial" panose="020B0604020202020204" pitchFamily="34" charset="0"/>
              </a:rPr>
              <a:t>No drug has 95% CI  that significantly</a:t>
            </a:r>
          </a:p>
          <a:p>
            <a:pPr algn="ctr"/>
            <a:r>
              <a:rPr lang="en-US" sz="1400" dirty="0">
                <a:latin typeface="Arial" panose="020B0604020202020204" pitchFamily="34" charset="0"/>
                <a:cs typeface="Arial" panose="020B0604020202020204" pitchFamily="34" charset="0"/>
              </a:rPr>
              <a:t>exceed population comparisons with exception of nelfinavir and ddI, which exceed MACDP but not TBDR and have no specific defect pattern</a:t>
            </a:r>
            <a:endParaRPr lang="en-US" sz="1400" dirty="0"/>
          </a:p>
        </p:txBody>
      </p:sp>
      <p:grpSp>
        <p:nvGrpSpPr>
          <p:cNvPr id="28" name="Group 27">
            <a:extLst>
              <a:ext uri="{FF2B5EF4-FFF2-40B4-BE49-F238E27FC236}">
                <a16:creationId xmlns:a16="http://schemas.microsoft.com/office/drawing/2014/main" id="{67A75530-0A8C-4EE9-B129-D6BE229FF11A}"/>
              </a:ext>
            </a:extLst>
          </p:cNvPr>
          <p:cNvGrpSpPr/>
          <p:nvPr/>
        </p:nvGrpSpPr>
        <p:grpSpPr>
          <a:xfrm>
            <a:off x="945114" y="4156022"/>
            <a:ext cx="7132690" cy="246221"/>
            <a:chOff x="3092373" y="4739591"/>
            <a:chExt cx="6484264" cy="246221"/>
          </a:xfrm>
        </p:grpSpPr>
        <p:sp>
          <p:nvSpPr>
            <p:cNvPr id="29" name="Rectangle 28">
              <a:extLst>
                <a:ext uri="{FF2B5EF4-FFF2-40B4-BE49-F238E27FC236}">
                  <a16:creationId xmlns:a16="http://schemas.microsoft.com/office/drawing/2014/main" id="{A5B7A535-0D5A-4A94-B215-29C95E4AB087}"/>
                </a:ext>
              </a:extLst>
            </p:cNvPr>
            <p:cNvSpPr/>
            <p:nvPr/>
          </p:nvSpPr>
          <p:spPr>
            <a:xfrm>
              <a:off x="3092373" y="4783505"/>
              <a:ext cx="1600200" cy="13716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31" name="Oval 30">
              <a:extLst>
                <a:ext uri="{FF2B5EF4-FFF2-40B4-BE49-F238E27FC236}">
                  <a16:creationId xmlns:a16="http://schemas.microsoft.com/office/drawing/2014/main" id="{9F97E1AA-48E5-4EDA-86B9-37548BAE5AB7}"/>
                </a:ext>
              </a:extLst>
            </p:cNvPr>
            <p:cNvSpPr/>
            <p:nvPr/>
          </p:nvSpPr>
          <p:spPr>
            <a:xfrm>
              <a:off x="7638003" y="4772642"/>
              <a:ext cx="400050" cy="17145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39" name="Rectangle 38">
              <a:extLst>
                <a:ext uri="{FF2B5EF4-FFF2-40B4-BE49-F238E27FC236}">
                  <a16:creationId xmlns:a16="http://schemas.microsoft.com/office/drawing/2014/main" id="{EDFACDD3-8AF3-4F81-A202-46C23DE228EF}"/>
                </a:ext>
              </a:extLst>
            </p:cNvPr>
            <p:cNvSpPr/>
            <p:nvPr/>
          </p:nvSpPr>
          <p:spPr>
            <a:xfrm>
              <a:off x="8121361" y="4739591"/>
              <a:ext cx="1455276" cy="246221"/>
            </a:xfrm>
            <a:prstGeom prst="rect">
              <a:avLst/>
            </a:prstGeom>
          </p:spPr>
          <p:txBody>
            <a:bodyPr wrap="square">
              <a:spAutoFit/>
            </a:bodyPr>
            <a:lstStyle/>
            <a:p>
              <a:r>
                <a:rPr lang="it-IT" sz="1000" b="1" dirty="0">
                  <a:solidFill>
                    <a:srgbClr val="C00000"/>
                  </a:solidFill>
                  <a:latin typeface="Arial" panose="020B0604020202020204" pitchFamily="34" charset="0"/>
                  <a:cs typeface="Arial" panose="020B0604020202020204" pitchFamily="34" charset="0"/>
                </a:rPr>
                <a:t>2.75% (CI 2.4-3.0%)</a:t>
              </a:r>
              <a:endParaRPr lang="en-US" sz="1000" b="1" dirty="0">
                <a:solidFill>
                  <a:srgbClr val="C00000"/>
                </a:solidFill>
                <a:latin typeface="Arial" panose="020B0604020202020204" pitchFamily="34" charset="0"/>
                <a:cs typeface="Arial" panose="020B0604020202020204" pitchFamily="34" charset="0"/>
              </a:endParaRPr>
            </a:p>
          </p:txBody>
        </p:sp>
      </p:grpSp>
      <p:grpSp>
        <p:nvGrpSpPr>
          <p:cNvPr id="40" name="Group 39">
            <a:extLst>
              <a:ext uri="{FF2B5EF4-FFF2-40B4-BE49-F238E27FC236}">
                <a16:creationId xmlns:a16="http://schemas.microsoft.com/office/drawing/2014/main" id="{3D5B7F3C-FCF7-4BB2-8965-C1659BCA182C}"/>
              </a:ext>
            </a:extLst>
          </p:cNvPr>
          <p:cNvGrpSpPr/>
          <p:nvPr/>
        </p:nvGrpSpPr>
        <p:grpSpPr>
          <a:xfrm>
            <a:off x="5022556" y="818839"/>
            <a:ext cx="2663971" cy="710754"/>
            <a:chOff x="5570494" y="1104127"/>
            <a:chExt cx="3551950" cy="947673"/>
          </a:xfrm>
        </p:grpSpPr>
        <p:sp>
          <p:nvSpPr>
            <p:cNvPr id="42" name="TextBox 41">
              <a:extLst>
                <a:ext uri="{FF2B5EF4-FFF2-40B4-BE49-F238E27FC236}">
                  <a16:creationId xmlns:a16="http://schemas.microsoft.com/office/drawing/2014/main" id="{97F8D93B-18A7-4584-B5CC-B20ECBC1E1EB}"/>
                </a:ext>
              </a:extLst>
            </p:cNvPr>
            <p:cNvSpPr txBox="1"/>
            <p:nvPr/>
          </p:nvSpPr>
          <p:spPr>
            <a:xfrm>
              <a:off x="7625885" y="1104127"/>
              <a:ext cx="1496559" cy="738664"/>
            </a:xfrm>
            <a:prstGeom prst="rect">
              <a:avLst/>
            </a:prstGeom>
            <a:noFill/>
            <a:ln>
              <a:noFill/>
            </a:ln>
          </p:spPr>
          <p:txBody>
            <a:bodyPr wrap="none" rtlCol="0">
              <a:spAutoFit/>
            </a:bodyPr>
            <a:lstStyle/>
            <a:p>
              <a:pPr algn="ctr"/>
              <a:r>
                <a:rPr lang="en-US" sz="1000" dirty="0">
                  <a:solidFill>
                    <a:srgbClr val="00B0F0"/>
                  </a:solidFill>
                  <a:latin typeface="Arial" panose="020B0604020202020204" pitchFamily="34" charset="0"/>
                  <a:cs typeface="Arial" panose="020B0604020202020204" pitchFamily="34" charset="0"/>
                </a:rPr>
                <a:t>Texas Birth </a:t>
              </a:r>
            </a:p>
            <a:p>
              <a:pPr algn="ctr"/>
              <a:r>
                <a:rPr lang="en-US" sz="1000" dirty="0">
                  <a:solidFill>
                    <a:srgbClr val="00B0F0"/>
                  </a:solidFill>
                  <a:latin typeface="Arial" panose="020B0604020202020204" pitchFamily="34" charset="0"/>
                  <a:cs typeface="Arial" panose="020B0604020202020204" pitchFamily="34" charset="0"/>
                </a:rPr>
                <a:t>Defects Registry</a:t>
              </a:r>
            </a:p>
            <a:p>
              <a:pPr algn="ctr"/>
              <a:r>
                <a:rPr lang="en-US" sz="1000" dirty="0">
                  <a:solidFill>
                    <a:srgbClr val="00B0F0"/>
                  </a:solidFill>
                  <a:latin typeface="Arial" panose="020B0604020202020204" pitchFamily="34" charset="0"/>
                  <a:cs typeface="Arial" panose="020B0604020202020204" pitchFamily="34" charset="0"/>
                </a:rPr>
                <a:t>(4.19%)</a:t>
              </a:r>
            </a:p>
          </p:txBody>
        </p:sp>
        <p:sp>
          <p:nvSpPr>
            <p:cNvPr id="43" name="TextBox 42">
              <a:extLst>
                <a:ext uri="{FF2B5EF4-FFF2-40B4-BE49-F238E27FC236}">
                  <a16:creationId xmlns:a16="http://schemas.microsoft.com/office/drawing/2014/main" id="{F61199FA-6197-4E87-89E9-1577042D6DDD}"/>
                </a:ext>
              </a:extLst>
            </p:cNvPr>
            <p:cNvSpPr txBox="1"/>
            <p:nvPr/>
          </p:nvSpPr>
          <p:spPr>
            <a:xfrm>
              <a:off x="5570494" y="1107952"/>
              <a:ext cx="1804335" cy="943848"/>
            </a:xfrm>
            <a:prstGeom prst="rect">
              <a:avLst/>
            </a:prstGeom>
            <a:noFill/>
          </p:spPr>
          <p:txBody>
            <a:bodyPr wrap="none" rtlCol="0">
              <a:spAutoFit/>
            </a:bodyPr>
            <a:lstStyle/>
            <a:p>
              <a:pPr algn="ctr"/>
              <a:r>
                <a:rPr lang="en-US" sz="1000" dirty="0">
                  <a:solidFill>
                    <a:srgbClr val="C00000"/>
                  </a:solidFill>
                  <a:latin typeface="Arial" panose="020B0604020202020204" pitchFamily="34" charset="0"/>
                  <a:cs typeface="Arial" panose="020B0604020202020204" pitchFamily="34" charset="0"/>
                </a:rPr>
                <a:t>Metropolitan Atlanta </a:t>
              </a:r>
            </a:p>
            <a:p>
              <a:pPr algn="ctr"/>
              <a:r>
                <a:rPr lang="en-US" sz="1000" dirty="0">
                  <a:solidFill>
                    <a:srgbClr val="C00000"/>
                  </a:solidFill>
                  <a:latin typeface="Arial" panose="020B0604020202020204" pitchFamily="34" charset="0"/>
                  <a:cs typeface="Arial" panose="020B0604020202020204" pitchFamily="34" charset="0"/>
                </a:rPr>
                <a:t>Congenital Defects </a:t>
              </a:r>
            </a:p>
            <a:p>
              <a:pPr algn="ctr"/>
              <a:r>
                <a:rPr lang="en-US" sz="1000" dirty="0">
                  <a:solidFill>
                    <a:srgbClr val="C00000"/>
                  </a:solidFill>
                  <a:latin typeface="Arial" panose="020B0604020202020204" pitchFamily="34" charset="0"/>
                  <a:cs typeface="Arial" panose="020B0604020202020204" pitchFamily="34" charset="0"/>
                </a:rPr>
                <a:t>Program </a:t>
              </a:r>
            </a:p>
            <a:p>
              <a:pPr algn="ctr"/>
              <a:r>
                <a:rPr lang="en-US" sz="1000" dirty="0">
                  <a:solidFill>
                    <a:srgbClr val="C00000"/>
                  </a:solidFill>
                  <a:latin typeface="Arial" panose="020B0604020202020204" pitchFamily="34" charset="0"/>
                  <a:cs typeface="Arial" panose="020B0604020202020204" pitchFamily="34" charset="0"/>
                </a:rPr>
                <a:t>(2.76%)</a:t>
              </a:r>
            </a:p>
          </p:txBody>
        </p:sp>
        <p:cxnSp>
          <p:nvCxnSpPr>
            <p:cNvPr id="44" name="Straight Arrow Connector 43">
              <a:extLst>
                <a:ext uri="{FF2B5EF4-FFF2-40B4-BE49-F238E27FC236}">
                  <a16:creationId xmlns:a16="http://schemas.microsoft.com/office/drawing/2014/main" id="{355F5EA5-4E5B-45AC-BDE5-67DA644121E2}"/>
                </a:ext>
              </a:extLst>
            </p:cNvPr>
            <p:cNvCxnSpPr>
              <a:cxnSpLocks/>
            </p:cNvCxnSpPr>
            <p:nvPr/>
          </p:nvCxnSpPr>
          <p:spPr>
            <a:xfrm flipH="1">
              <a:off x="7686796" y="1566147"/>
              <a:ext cx="394977" cy="341347"/>
            </a:xfrm>
            <a:prstGeom prst="straightConnector1">
              <a:avLst/>
            </a:prstGeom>
            <a:ln w="38100">
              <a:solidFill>
                <a:srgbClr val="00B0F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A16D8540-7129-4D45-95AE-8781CFE4B52A}"/>
                </a:ext>
              </a:extLst>
            </p:cNvPr>
            <p:cNvCxnSpPr>
              <a:cxnSpLocks/>
            </p:cNvCxnSpPr>
            <p:nvPr/>
          </p:nvCxnSpPr>
          <p:spPr>
            <a:xfrm>
              <a:off x="6841048" y="1566147"/>
              <a:ext cx="179262" cy="3728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8454370A-017D-4DA2-922B-5EDA5F118253}"/>
              </a:ext>
            </a:extLst>
          </p:cNvPr>
          <p:cNvGrpSpPr/>
          <p:nvPr/>
        </p:nvGrpSpPr>
        <p:grpSpPr>
          <a:xfrm>
            <a:off x="6839216" y="2592644"/>
            <a:ext cx="1009384" cy="609019"/>
            <a:chOff x="6881705" y="2974634"/>
            <a:chExt cx="561286" cy="355124"/>
          </a:xfrm>
        </p:grpSpPr>
        <p:cxnSp>
          <p:nvCxnSpPr>
            <p:cNvPr id="47" name="Straight Arrow Connector 46">
              <a:extLst>
                <a:ext uri="{FF2B5EF4-FFF2-40B4-BE49-F238E27FC236}">
                  <a16:creationId xmlns:a16="http://schemas.microsoft.com/office/drawing/2014/main" id="{A0040CB1-F2D8-439A-8707-8BDB719FF92B}"/>
                </a:ext>
              </a:extLst>
            </p:cNvPr>
            <p:cNvCxnSpPr>
              <a:cxnSpLocks/>
            </p:cNvCxnSpPr>
            <p:nvPr/>
          </p:nvCxnSpPr>
          <p:spPr>
            <a:xfrm flipH="1">
              <a:off x="6881705" y="2974634"/>
              <a:ext cx="561286" cy="2515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ED26F51-8A9D-4A25-8CD2-498CEA16E19D}"/>
                </a:ext>
              </a:extLst>
            </p:cNvPr>
            <p:cNvCxnSpPr/>
            <p:nvPr/>
          </p:nvCxnSpPr>
          <p:spPr>
            <a:xfrm flipH="1">
              <a:off x="6881705" y="2974634"/>
              <a:ext cx="561286" cy="35512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0" name="TextBox 49">
            <a:extLst>
              <a:ext uri="{FF2B5EF4-FFF2-40B4-BE49-F238E27FC236}">
                <a16:creationId xmlns:a16="http://schemas.microsoft.com/office/drawing/2014/main" id="{32AB7EDB-7A64-4FB1-969B-219F023F55C7}"/>
              </a:ext>
            </a:extLst>
          </p:cNvPr>
          <p:cNvSpPr txBox="1"/>
          <p:nvPr/>
        </p:nvSpPr>
        <p:spPr>
          <a:xfrm>
            <a:off x="157402" y="2038350"/>
            <a:ext cx="1059778"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21 ARVs have</a:t>
            </a:r>
          </a:p>
          <a:p>
            <a:pPr algn="ctr"/>
            <a:r>
              <a:rPr lang="en-US" sz="1400" dirty="0">
                <a:latin typeface="Arial" panose="020B0604020202020204" pitchFamily="34" charset="0"/>
                <a:cs typeface="Arial" panose="020B0604020202020204" pitchFamily="34" charset="0"/>
              </a:rPr>
              <a:t>≥200 exposures</a:t>
            </a:r>
          </a:p>
        </p:txBody>
      </p:sp>
      <p:cxnSp>
        <p:nvCxnSpPr>
          <p:cNvPr id="4" name="Straight Connector 3"/>
          <p:cNvCxnSpPr/>
          <p:nvPr/>
        </p:nvCxnSpPr>
        <p:spPr>
          <a:xfrm>
            <a:off x="6165334" y="1671730"/>
            <a:ext cx="6866" cy="303362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553200" y="1671730"/>
            <a:ext cx="0" cy="303362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23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10"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500"/>
                                        <p:tgtEl>
                                          <p:spTgt spid="40"/>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par>
                                <p:cTn id="27" presetID="10"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0" y="986367"/>
            <a:ext cx="9067800" cy="4023783"/>
          </a:xfrm>
        </p:spPr>
        <p:txBody>
          <a:bodyPr>
            <a:noAutofit/>
          </a:bodyPr>
          <a:lstStyle/>
          <a:p>
            <a:pPr marL="342900" indent="-342900">
              <a:lnSpc>
                <a:spcPct val="110000"/>
              </a:lnSpc>
              <a:spcBef>
                <a:spcPts val="600"/>
              </a:spcBef>
              <a:spcAft>
                <a:spcPts val="800"/>
              </a:spcAft>
              <a:buClr>
                <a:srgbClr val="C00000"/>
              </a:buClr>
              <a:buFont typeface="Wingdings" panose="05000000000000000000" pitchFamily="2" charset="2"/>
              <a:buChar char="§"/>
            </a:pPr>
            <a:r>
              <a:rPr lang="en-US" sz="2600" dirty="0">
                <a:solidFill>
                  <a:schemeClr val="tx1"/>
                </a:solidFill>
              </a:rPr>
              <a:t>Most reports come from US/Canada (75%); others include Europe (8%), Africa (7%), S America (6%) and Asia (4%).</a:t>
            </a:r>
          </a:p>
          <a:p>
            <a:pPr marL="342900" indent="-342900">
              <a:lnSpc>
                <a:spcPct val="110000"/>
              </a:lnSpc>
              <a:spcBef>
                <a:spcPts val="600"/>
              </a:spcBef>
              <a:spcAft>
                <a:spcPts val="800"/>
              </a:spcAft>
              <a:buClr>
                <a:srgbClr val="C00000"/>
              </a:buClr>
              <a:buFont typeface="Wingdings" panose="05000000000000000000" pitchFamily="2" charset="2"/>
              <a:buChar char="§"/>
            </a:pPr>
            <a:r>
              <a:rPr lang="en-US" sz="2600" dirty="0">
                <a:solidFill>
                  <a:schemeClr val="tx1"/>
                </a:solidFill>
              </a:rPr>
              <a:t>In 20,727 pregnancy outcomes including 19,287 live births, there</a:t>
            </a:r>
            <a:r>
              <a:rPr lang="en-US" sz="2600" dirty="0"/>
              <a:t> </a:t>
            </a:r>
            <a:r>
              <a:rPr lang="en-US" sz="2600" dirty="0">
                <a:solidFill>
                  <a:schemeClr val="tx1"/>
                </a:solidFill>
              </a:rPr>
              <a:t>were 536 birth defect cases (2.8%), 51 CNS,             including eight NTD (0.04%) and one encephalocele.</a:t>
            </a:r>
          </a:p>
          <a:p>
            <a:pPr marL="342900" indent="-342900">
              <a:lnSpc>
                <a:spcPct val="110000"/>
              </a:lnSpc>
              <a:spcBef>
                <a:spcPts val="600"/>
              </a:spcBef>
              <a:spcAft>
                <a:spcPts val="800"/>
              </a:spcAft>
              <a:buClr>
                <a:srgbClr val="C00000"/>
              </a:buClr>
              <a:buFont typeface="Wingdings" panose="05000000000000000000" pitchFamily="2" charset="2"/>
              <a:buChar char="§"/>
            </a:pPr>
            <a:r>
              <a:rPr lang="en-US" sz="2600" dirty="0">
                <a:solidFill>
                  <a:schemeClr val="tx1"/>
                </a:solidFill>
              </a:rPr>
              <a:t>Of the 8,546 with </a:t>
            </a:r>
            <a:r>
              <a:rPr lang="en-US" sz="2600" dirty="0">
                <a:solidFill>
                  <a:srgbClr val="0070C0"/>
                </a:solidFill>
              </a:rPr>
              <a:t>periconception exposure </a:t>
            </a:r>
            <a:r>
              <a:rPr lang="en-US" sz="2600" dirty="0">
                <a:solidFill>
                  <a:schemeClr val="tx1"/>
                </a:solidFill>
              </a:rPr>
              <a:t>there were 241 </a:t>
            </a:r>
            <a:r>
              <a:rPr lang="en-US" sz="2600" dirty="0"/>
              <a:t> </a:t>
            </a:r>
            <a:r>
              <a:rPr lang="en-US" sz="2600" dirty="0">
                <a:solidFill>
                  <a:schemeClr val="tx1"/>
                </a:solidFill>
              </a:rPr>
              <a:t>birth defect cases (2.8%) and 23 CNS defects, including        three NTD.</a:t>
            </a:r>
          </a:p>
          <a:p>
            <a:pPr marL="342900" indent="-342900">
              <a:lnSpc>
                <a:spcPct val="110000"/>
              </a:lnSpc>
              <a:spcBef>
                <a:spcPts val="600"/>
              </a:spcBef>
              <a:spcAft>
                <a:spcPts val="800"/>
              </a:spcAft>
              <a:buClr>
                <a:srgbClr val="C00000"/>
              </a:buClr>
              <a:buFont typeface="Wingdings" panose="05000000000000000000" pitchFamily="2" charset="2"/>
              <a:buChar char="§"/>
            </a:pPr>
            <a:endParaRPr lang="en-US" sz="2600" dirty="0">
              <a:solidFill>
                <a:schemeClr val="tx1"/>
              </a:solidFill>
            </a:endParaRPr>
          </a:p>
        </p:txBody>
      </p:sp>
      <p:sp>
        <p:nvSpPr>
          <p:cNvPr id="4" name="Title 1">
            <a:extLst>
              <a:ext uri="{FF2B5EF4-FFF2-40B4-BE49-F238E27FC236}">
                <a16:creationId xmlns:a16="http://schemas.microsoft.com/office/drawing/2014/main" id="{7BD2A16B-77C9-4982-9611-9BDF7B68191C}"/>
              </a:ext>
            </a:extLst>
          </p:cNvPr>
          <p:cNvSpPr>
            <a:spLocks noGrp="1"/>
          </p:cNvSpPr>
          <p:nvPr>
            <p:ph type="title"/>
          </p:nvPr>
        </p:nvSpPr>
        <p:spPr>
          <a:xfrm>
            <a:off x="685800" y="209550"/>
            <a:ext cx="7998418" cy="994172"/>
          </a:xfrm>
        </p:spPr>
        <p:txBody>
          <a:bodyPr>
            <a:noAutofit/>
          </a:bodyPr>
          <a:lstStyle/>
          <a:p>
            <a:pPr algn="ctr"/>
            <a:r>
              <a:rPr lang="en-US" dirty="0"/>
              <a:t>CNS and NTD in the Prospective APR </a:t>
            </a:r>
            <a:br>
              <a:rPr lang="en-US" dirty="0"/>
            </a:br>
            <a:r>
              <a:rPr lang="en-US" dirty="0"/>
              <a:t>by Drug Class and Selected ARVs</a:t>
            </a:r>
            <a:br>
              <a:rPr lang="en-US" i="1" dirty="0">
                <a:solidFill>
                  <a:schemeClr val="accent1">
                    <a:lumMod val="75000"/>
                  </a:schemeClr>
                </a:solidFill>
              </a:rPr>
            </a:br>
            <a:endParaRPr lang="en-US" dirty="0"/>
          </a:p>
        </p:txBody>
      </p:sp>
      <p:cxnSp>
        <p:nvCxnSpPr>
          <p:cNvPr id="8" name="Straight Connector 7">
            <a:extLst>
              <a:ext uri="{FF2B5EF4-FFF2-40B4-BE49-F238E27FC236}">
                <a16:creationId xmlns:a16="http://schemas.microsoft.com/office/drawing/2014/main" id="{0D2BC5C3-A8E7-4C0C-88D1-4446F6B2CEA3}"/>
              </a:ext>
            </a:extLst>
          </p:cNvPr>
          <p:cNvCxnSpPr/>
          <p:nvPr/>
        </p:nvCxnSpPr>
        <p:spPr>
          <a:xfrm flipV="1">
            <a:off x="63605" y="971550"/>
            <a:ext cx="9041980" cy="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800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47426507"/>
              </p:ext>
            </p:extLst>
          </p:nvPr>
        </p:nvGraphicFramePr>
        <p:xfrm>
          <a:off x="304800" y="438150"/>
          <a:ext cx="8277726" cy="670560"/>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Live 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ART</a:t>
                      </a:r>
                      <a:endParaRPr lang="en-US" sz="18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bl>
          </a:graphicData>
        </a:graphic>
      </p:graphicFrame>
    </p:spTree>
    <p:extLst>
      <p:ext uri="{BB962C8B-B14F-4D97-AF65-F5344CB8AC3E}">
        <p14:creationId xmlns:p14="http://schemas.microsoft.com/office/powerpoint/2010/main" val="2380829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49072834"/>
              </p:ext>
            </p:extLst>
          </p:nvPr>
        </p:nvGraphicFramePr>
        <p:xfrm>
          <a:off x="304800" y="438150"/>
          <a:ext cx="8277726" cy="2225040"/>
        </p:xfrm>
        <a:graphic>
          <a:graphicData uri="http://schemas.openxmlformats.org/drawingml/2006/table">
            <a:tbl>
              <a:tblPr firstRow="1" bandRow="1">
                <a:tableStyleId>{00A15C55-8517-42AA-B614-E9B94910E393}</a:tableStyleId>
              </a:tblPr>
              <a:tblGrid>
                <a:gridCol w="1905000">
                  <a:extLst>
                    <a:ext uri="{9D8B030D-6E8A-4147-A177-3AD203B41FA5}">
                      <a16:colId xmlns:a16="http://schemas.microsoft.com/office/drawing/2014/main" val="4158513289"/>
                    </a:ext>
                  </a:extLst>
                </a:gridCol>
                <a:gridCol w="1018389">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400" b="1" dirty="0">
                          <a:latin typeface="Arial" panose="020B0604020202020204" pitchFamily="34" charset="0"/>
                          <a:cs typeface="Arial" panose="020B0604020202020204" pitchFamily="34" charset="0"/>
                        </a:rPr>
                        <a:t>Any ART</a:t>
                      </a:r>
                      <a:endParaRPr lang="en-US" sz="14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4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733712">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NRTI/</a:t>
                      </a:r>
                      <a:r>
                        <a:rPr lang="en-US" sz="1800" b="1" dirty="0" err="1">
                          <a:latin typeface="Arial" panose="020B0604020202020204" pitchFamily="34" charset="0"/>
                          <a:cs typeface="Arial" panose="020B0604020202020204" pitchFamily="34" charset="0"/>
                        </a:rPr>
                        <a:t>NtRTI</a:t>
                      </a:r>
                      <a:endParaRPr lang="en-US" sz="1800" b="1" dirty="0">
                        <a:latin typeface="Arial" panose="020B0604020202020204" pitchFamily="34" charset="0"/>
                        <a:cs typeface="Arial" panose="020B0604020202020204" pitchFamily="34" charset="0"/>
                      </a:endParaRPr>
                    </a:p>
                    <a:p>
                      <a:pPr>
                        <a:spcBef>
                          <a:spcPts val="200"/>
                        </a:spcBef>
                        <a:spcAft>
                          <a:spcPts val="100"/>
                        </a:spcAft>
                      </a:pPr>
                      <a:r>
                        <a:rPr lang="en-US" sz="1800" dirty="0">
                          <a:latin typeface="Arial" panose="020B0604020202020204" pitchFamily="34" charset="0"/>
                          <a:cs typeface="Arial" panose="020B0604020202020204" pitchFamily="34" charset="0"/>
                        </a:rPr>
                        <a:t>   ABC</a:t>
                      </a:r>
                    </a:p>
                    <a:p>
                      <a:pPr>
                        <a:spcBef>
                          <a:spcPts val="200"/>
                        </a:spcBef>
                        <a:spcAft>
                          <a:spcPts val="100"/>
                        </a:spcAft>
                      </a:pPr>
                      <a:r>
                        <a:rPr lang="en-US" sz="1800" dirty="0">
                          <a:latin typeface="Arial" panose="020B0604020202020204" pitchFamily="34" charset="0"/>
                          <a:cs typeface="Arial" panose="020B0604020202020204" pitchFamily="34" charset="0"/>
                        </a:rPr>
                        <a:t>   FTC</a:t>
                      </a:r>
                    </a:p>
                    <a:p>
                      <a:pPr>
                        <a:spcBef>
                          <a:spcPts val="200"/>
                        </a:spcBef>
                        <a:spcAft>
                          <a:spcPts val="100"/>
                        </a:spcAft>
                      </a:pPr>
                      <a:r>
                        <a:rPr lang="en-US" sz="1800" dirty="0">
                          <a:latin typeface="Arial" panose="020B0604020202020204" pitchFamily="34" charset="0"/>
                          <a:cs typeface="Arial" panose="020B0604020202020204" pitchFamily="34" charset="0"/>
                        </a:rPr>
                        <a:t>   3TC</a:t>
                      </a:r>
                    </a:p>
                    <a:p>
                      <a:pP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   TDF</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8013</a:t>
                      </a:r>
                    </a:p>
                    <a:p>
                      <a:pPr algn="ctr">
                        <a:spcBef>
                          <a:spcPts val="200"/>
                        </a:spcBef>
                        <a:spcAft>
                          <a:spcPts val="100"/>
                        </a:spcAft>
                      </a:pPr>
                      <a:r>
                        <a:rPr lang="en-US" sz="1800" dirty="0">
                          <a:latin typeface="Arial" panose="020B0604020202020204" pitchFamily="34" charset="0"/>
                          <a:cs typeface="Arial" panose="020B0604020202020204" pitchFamily="34" charset="0"/>
                        </a:rPr>
                        <a:t>1027</a:t>
                      </a:r>
                    </a:p>
                    <a:p>
                      <a:pPr algn="ctr">
                        <a:spcBef>
                          <a:spcPts val="200"/>
                        </a:spcBef>
                        <a:spcAft>
                          <a:spcPts val="100"/>
                        </a:spcAft>
                      </a:pPr>
                      <a:r>
                        <a:rPr lang="en-US" sz="1800" dirty="0">
                          <a:latin typeface="Arial" panose="020B0604020202020204" pitchFamily="34" charset="0"/>
                          <a:cs typeface="Arial" panose="020B0604020202020204" pitchFamily="34" charset="0"/>
                        </a:rPr>
                        <a:t>2742</a:t>
                      </a:r>
                    </a:p>
                    <a:p>
                      <a:pPr algn="ctr">
                        <a:spcBef>
                          <a:spcPts val="200"/>
                        </a:spcBef>
                        <a:spcAft>
                          <a:spcPts val="100"/>
                        </a:spcAft>
                      </a:pPr>
                      <a:r>
                        <a:rPr lang="en-US" sz="1800" dirty="0">
                          <a:latin typeface="Arial" panose="020B0604020202020204" pitchFamily="34" charset="0"/>
                          <a:cs typeface="Arial" panose="020B0604020202020204" pitchFamily="34" charset="0"/>
                        </a:rPr>
                        <a:t>4129</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3366</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230</a:t>
                      </a:r>
                    </a:p>
                    <a:p>
                      <a:pPr algn="ctr">
                        <a:spcBef>
                          <a:spcPts val="200"/>
                        </a:spcBef>
                        <a:spcAft>
                          <a:spcPts val="100"/>
                        </a:spcAft>
                      </a:pPr>
                      <a:r>
                        <a:rPr lang="en-US" sz="1800" dirty="0">
                          <a:latin typeface="Arial" panose="020B0604020202020204" pitchFamily="34" charset="0"/>
                          <a:cs typeface="Arial" panose="020B0604020202020204" pitchFamily="34" charset="0"/>
                        </a:rPr>
                        <a:t>32</a:t>
                      </a:r>
                    </a:p>
                    <a:p>
                      <a:pPr algn="ctr">
                        <a:spcBef>
                          <a:spcPts val="200"/>
                        </a:spcBef>
                        <a:spcAft>
                          <a:spcPts val="100"/>
                        </a:spcAft>
                      </a:pPr>
                      <a:r>
                        <a:rPr lang="en-US" sz="1800" dirty="0">
                          <a:latin typeface="Arial" panose="020B0604020202020204" pitchFamily="34" charset="0"/>
                          <a:cs typeface="Arial" panose="020B0604020202020204" pitchFamily="34" charset="0"/>
                        </a:rPr>
                        <a:t>68</a:t>
                      </a:r>
                    </a:p>
                    <a:p>
                      <a:pPr algn="ctr">
                        <a:spcBef>
                          <a:spcPts val="200"/>
                        </a:spcBef>
                        <a:spcAft>
                          <a:spcPts val="100"/>
                        </a:spcAft>
                      </a:pPr>
                      <a:r>
                        <a:rPr lang="en-US" sz="1800" dirty="0">
                          <a:latin typeface="Arial" panose="020B0604020202020204" pitchFamily="34" charset="0"/>
                          <a:cs typeface="Arial" panose="020B0604020202020204" pitchFamily="34" charset="0"/>
                        </a:rPr>
                        <a:t>129</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80</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22</a:t>
                      </a:r>
                    </a:p>
                    <a:p>
                      <a:pPr algn="ctr">
                        <a:spcBef>
                          <a:spcPts val="200"/>
                        </a:spcBef>
                        <a:spcAft>
                          <a:spcPts val="100"/>
                        </a:spcAft>
                      </a:pPr>
                      <a:r>
                        <a:rPr lang="en-US" sz="1800" dirty="0">
                          <a:latin typeface="Arial" panose="020B0604020202020204" pitchFamily="34" charset="0"/>
                          <a:cs typeface="Arial" panose="020B0604020202020204" pitchFamily="34" charset="0"/>
                        </a:rPr>
                        <a:t>4</a:t>
                      </a:r>
                    </a:p>
                    <a:p>
                      <a:pPr algn="ctr">
                        <a:spcBef>
                          <a:spcPts val="200"/>
                        </a:spcBef>
                        <a:spcAft>
                          <a:spcPts val="100"/>
                        </a:spcAft>
                      </a:pPr>
                      <a:r>
                        <a:rPr lang="en-US" sz="1800" dirty="0">
                          <a:latin typeface="Arial" panose="020B0604020202020204" pitchFamily="34" charset="0"/>
                          <a:cs typeface="Arial" panose="020B0604020202020204" pitchFamily="34" charset="0"/>
                        </a:rPr>
                        <a:t>8</a:t>
                      </a:r>
                    </a:p>
                    <a:p>
                      <a:pPr algn="ctr">
                        <a:spcBef>
                          <a:spcPts val="200"/>
                        </a:spcBef>
                        <a:spcAft>
                          <a:spcPts val="100"/>
                        </a:spcAft>
                      </a:pPr>
                      <a:r>
                        <a:rPr lang="en-US" sz="1800" dirty="0">
                          <a:latin typeface="Arial" panose="020B0604020202020204" pitchFamily="34" charset="0"/>
                          <a:cs typeface="Arial" panose="020B0604020202020204" pitchFamily="34" charset="0"/>
                        </a:rPr>
                        <a:t>13</a:t>
                      </a:r>
                    </a:p>
                    <a:p>
                      <a:pPr algn="ctr">
                        <a:spcBef>
                          <a:spcPts val="200"/>
                        </a:spcBef>
                        <a:spcAft>
                          <a:spcPts val="100"/>
                        </a:spcAft>
                      </a:pPr>
                      <a:r>
                        <a:rPr lang="en-US" sz="1800" dirty="0">
                          <a:latin typeface="Arial" panose="020B0604020202020204" pitchFamily="34" charset="0"/>
                          <a:cs typeface="Arial" panose="020B0604020202020204" pitchFamily="34" charset="0"/>
                        </a:rPr>
                        <a:t>8</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 (0.04%)</a:t>
                      </a:r>
                    </a:p>
                    <a:p>
                      <a:pPr algn="ctr">
                        <a:spcBef>
                          <a:spcPts val="200"/>
                        </a:spcBef>
                        <a:spcAft>
                          <a:spcPts val="100"/>
                        </a:spcAft>
                      </a:pPr>
                      <a:r>
                        <a:rPr lang="en-US" sz="1800" dirty="0">
                          <a:latin typeface="Arial" panose="020B0604020202020204" pitchFamily="34" charset="0"/>
                          <a:cs typeface="Arial" panose="020B0604020202020204" pitchFamily="34" charset="0"/>
                        </a:rPr>
                        <a:t>1 (0.10%)</a:t>
                      </a:r>
                    </a:p>
                    <a:p>
                      <a:pPr algn="ctr">
                        <a:spcBef>
                          <a:spcPts val="200"/>
                        </a:spcBef>
                        <a:spcAft>
                          <a:spcPts val="100"/>
                        </a:spcAft>
                      </a:pPr>
                      <a:r>
                        <a:rPr lang="en-US" sz="1800" dirty="0">
                          <a:latin typeface="Arial" panose="020B0604020202020204" pitchFamily="34" charset="0"/>
                          <a:cs typeface="Arial" panose="020B0604020202020204" pitchFamily="34" charset="0"/>
                        </a:rPr>
                        <a:t>2 (0.07%)</a:t>
                      </a:r>
                    </a:p>
                    <a:p>
                      <a:pPr algn="ctr">
                        <a:spcBef>
                          <a:spcPts val="200"/>
                        </a:spcBef>
                        <a:spcAft>
                          <a:spcPts val="100"/>
                        </a:spcAft>
                      </a:pPr>
                      <a:r>
                        <a:rPr lang="en-US" sz="1800" dirty="0">
                          <a:latin typeface="Arial" panose="020B0604020202020204" pitchFamily="34" charset="0"/>
                          <a:cs typeface="Arial" panose="020B0604020202020204" pitchFamily="34" charset="0"/>
                        </a:rPr>
                        <a:t>1 (0.02%)</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2</a:t>
                      </a:r>
                      <a:r>
                        <a:rPr lang="en-US" sz="1800" baseline="0" dirty="0">
                          <a:solidFill>
                            <a:sysClr val="windowText" lastClr="000000"/>
                          </a:solidFill>
                          <a:latin typeface="Arial" panose="020B0604020202020204" pitchFamily="34" charset="0"/>
                          <a:cs typeface="Arial" panose="020B0604020202020204" pitchFamily="34" charset="0"/>
                        </a:rPr>
                        <a:t> (0.06%)</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extLst>
                  <a:ext uri="{0D108BD9-81ED-4DB2-BD59-A6C34878D82A}">
                    <a16:rowId xmlns:a16="http://schemas.microsoft.com/office/drawing/2014/main" val="2846061860"/>
                  </a:ext>
                </a:extLst>
              </a:tr>
            </a:tbl>
          </a:graphicData>
        </a:graphic>
      </p:graphicFrame>
    </p:spTree>
    <p:extLst>
      <p:ext uri="{BB962C8B-B14F-4D97-AF65-F5344CB8AC3E}">
        <p14:creationId xmlns:p14="http://schemas.microsoft.com/office/powerpoint/2010/main" val="139175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690615945"/>
              </p:ext>
            </p:extLst>
          </p:nvPr>
        </p:nvGraphicFramePr>
        <p:xfrm>
          <a:off x="304800" y="438150"/>
          <a:ext cx="8277726" cy="3040380"/>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ART</a:t>
                      </a:r>
                      <a:endParaRPr lang="en-US" sz="12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73371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NRTI/</a:t>
                      </a:r>
                      <a:r>
                        <a:rPr lang="en-US" sz="1200" b="1" dirty="0" err="1">
                          <a:latin typeface="Arial" panose="020B0604020202020204" pitchFamily="34" charset="0"/>
                          <a:cs typeface="Arial" panose="020B0604020202020204" pitchFamily="34" charset="0"/>
                        </a:rPr>
                        <a:t>NtRTI</a:t>
                      </a:r>
                      <a:endParaRPr lang="en-US" sz="1200" b="1" dirty="0">
                        <a:latin typeface="Arial" panose="020B0604020202020204" pitchFamily="34" charset="0"/>
                        <a:cs typeface="Arial" panose="020B0604020202020204" pitchFamily="34" charset="0"/>
                      </a:endParaRPr>
                    </a:p>
                    <a:p>
                      <a:pPr>
                        <a:spcBef>
                          <a:spcPts val="200"/>
                        </a:spcBef>
                        <a:spcAft>
                          <a:spcPts val="100"/>
                        </a:spcAft>
                      </a:pPr>
                      <a:r>
                        <a:rPr lang="en-US" sz="1200" dirty="0">
                          <a:latin typeface="Arial" panose="020B0604020202020204" pitchFamily="34" charset="0"/>
                          <a:cs typeface="Arial" panose="020B0604020202020204" pitchFamily="34" charset="0"/>
                        </a:rPr>
                        <a:t>   ABC</a:t>
                      </a:r>
                    </a:p>
                    <a:p>
                      <a:pPr>
                        <a:spcBef>
                          <a:spcPts val="200"/>
                        </a:spcBef>
                        <a:spcAft>
                          <a:spcPts val="100"/>
                        </a:spcAft>
                      </a:pPr>
                      <a:r>
                        <a:rPr lang="en-US" sz="1200" dirty="0">
                          <a:latin typeface="Arial" panose="020B0604020202020204" pitchFamily="34" charset="0"/>
                          <a:cs typeface="Arial" panose="020B0604020202020204" pitchFamily="34" charset="0"/>
                        </a:rPr>
                        <a:t>   FTC</a:t>
                      </a:r>
                    </a:p>
                    <a:p>
                      <a:pPr>
                        <a:spcBef>
                          <a:spcPts val="200"/>
                        </a:spcBef>
                        <a:spcAft>
                          <a:spcPts val="100"/>
                        </a:spcAft>
                      </a:pPr>
                      <a:r>
                        <a:rPr lang="en-US" sz="1200" dirty="0">
                          <a:latin typeface="Arial" panose="020B0604020202020204" pitchFamily="34" charset="0"/>
                          <a:cs typeface="Arial" panose="020B0604020202020204" pitchFamily="34" charset="0"/>
                        </a:rPr>
                        <a:t>   3TC</a:t>
                      </a:r>
                    </a:p>
                    <a:p>
                      <a:pP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   TDF</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8013</a:t>
                      </a:r>
                    </a:p>
                    <a:p>
                      <a:pPr algn="ctr">
                        <a:spcBef>
                          <a:spcPts val="200"/>
                        </a:spcBef>
                        <a:spcAft>
                          <a:spcPts val="100"/>
                        </a:spcAft>
                      </a:pPr>
                      <a:r>
                        <a:rPr lang="en-US" sz="1200" dirty="0">
                          <a:latin typeface="Arial" panose="020B0604020202020204" pitchFamily="34" charset="0"/>
                          <a:cs typeface="Arial" panose="020B0604020202020204" pitchFamily="34" charset="0"/>
                        </a:rPr>
                        <a:t>1027</a:t>
                      </a:r>
                    </a:p>
                    <a:p>
                      <a:pPr algn="ctr">
                        <a:spcBef>
                          <a:spcPts val="200"/>
                        </a:spcBef>
                        <a:spcAft>
                          <a:spcPts val="100"/>
                        </a:spcAft>
                      </a:pPr>
                      <a:r>
                        <a:rPr lang="en-US" sz="1200" dirty="0">
                          <a:latin typeface="Arial" panose="020B0604020202020204" pitchFamily="34" charset="0"/>
                          <a:cs typeface="Arial" panose="020B0604020202020204" pitchFamily="34" charset="0"/>
                        </a:rPr>
                        <a:t>2742</a:t>
                      </a:r>
                    </a:p>
                    <a:p>
                      <a:pPr algn="ctr">
                        <a:spcBef>
                          <a:spcPts val="200"/>
                        </a:spcBef>
                        <a:spcAft>
                          <a:spcPts val="100"/>
                        </a:spcAft>
                      </a:pPr>
                      <a:r>
                        <a:rPr lang="en-US" sz="1200" dirty="0">
                          <a:latin typeface="Arial" panose="020B0604020202020204" pitchFamily="34" charset="0"/>
                          <a:cs typeface="Arial" panose="020B0604020202020204" pitchFamily="34" charset="0"/>
                        </a:rPr>
                        <a:t>4129</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3366</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230</a:t>
                      </a:r>
                    </a:p>
                    <a:p>
                      <a:pPr algn="ctr">
                        <a:spcBef>
                          <a:spcPts val="200"/>
                        </a:spcBef>
                        <a:spcAft>
                          <a:spcPts val="100"/>
                        </a:spcAft>
                      </a:pPr>
                      <a:r>
                        <a:rPr lang="en-US" sz="1200" dirty="0">
                          <a:latin typeface="Arial" panose="020B0604020202020204" pitchFamily="34" charset="0"/>
                          <a:cs typeface="Arial" panose="020B0604020202020204" pitchFamily="34" charset="0"/>
                        </a:rPr>
                        <a:t>32</a:t>
                      </a:r>
                    </a:p>
                    <a:p>
                      <a:pPr algn="ctr">
                        <a:spcBef>
                          <a:spcPts val="200"/>
                        </a:spcBef>
                        <a:spcAft>
                          <a:spcPts val="100"/>
                        </a:spcAft>
                      </a:pPr>
                      <a:r>
                        <a:rPr lang="en-US" sz="1200" dirty="0">
                          <a:latin typeface="Arial" panose="020B0604020202020204" pitchFamily="34" charset="0"/>
                          <a:cs typeface="Arial" panose="020B0604020202020204" pitchFamily="34" charset="0"/>
                        </a:rPr>
                        <a:t>68</a:t>
                      </a:r>
                    </a:p>
                    <a:p>
                      <a:pPr algn="ctr">
                        <a:spcBef>
                          <a:spcPts val="200"/>
                        </a:spcBef>
                        <a:spcAft>
                          <a:spcPts val="100"/>
                        </a:spcAft>
                      </a:pPr>
                      <a:r>
                        <a:rPr lang="en-US" sz="1200" dirty="0">
                          <a:latin typeface="Arial" panose="020B0604020202020204" pitchFamily="34" charset="0"/>
                          <a:cs typeface="Arial" panose="020B0604020202020204" pitchFamily="34" charset="0"/>
                        </a:rPr>
                        <a:t>129</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80</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22</a:t>
                      </a:r>
                    </a:p>
                    <a:p>
                      <a:pPr algn="ctr">
                        <a:spcBef>
                          <a:spcPts val="200"/>
                        </a:spcBef>
                        <a:spcAft>
                          <a:spcPts val="100"/>
                        </a:spcAft>
                      </a:pPr>
                      <a:r>
                        <a:rPr lang="en-US" sz="1200" dirty="0">
                          <a:latin typeface="Arial" panose="020B0604020202020204" pitchFamily="34" charset="0"/>
                          <a:cs typeface="Arial" panose="020B0604020202020204" pitchFamily="34" charset="0"/>
                        </a:rPr>
                        <a:t>4</a:t>
                      </a:r>
                    </a:p>
                    <a:p>
                      <a:pPr algn="ctr">
                        <a:spcBef>
                          <a:spcPts val="200"/>
                        </a:spcBef>
                        <a:spcAft>
                          <a:spcPts val="100"/>
                        </a:spcAft>
                      </a:pPr>
                      <a:r>
                        <a:rPr lang="en-US" sz="1200" dirty="0">
                          <a:latin typeface="Arial" panose="020B0604020202020204" pitchFamily="34" charset="0"/>
                          <a:cs typeface="Arial" panose="020B0604020202020204" pitchFamily="34" charset="0"/>
                        </a:rPr>
                        <a:t>8</a:t>
                      </a:r>
                    </a:p>
                    <a:p>
                      <a:pPr algn="ctr">
                        <a:spcBef>
                          <a:spcPts val="200"/>
                        </a:spcBef>
                        <a:spcAft>
                          <a:spcPts val="100"/>
                        </a:spcAft>
                      </a:pPr>
                      <a:r>
                        <a:rPr lang="en-US" sz="1200" dirty="0">
                          <a:latin typeface="Arial" panose="020B0604020202020204" pitchFamily="34" charset="0"/>
                          <a:cs typeface="Arial" panose="020B0604020202020204" pitchFamily="34" charset="0"/>
                        </a:rPr>
                        <a:t>13</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8</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(0.04%)</a:t>
                      </a:r>
                    </a:p>
                    <a:p>
                      <a:pPr algn="ctr">
                        <a:spcBef>
                          <a:spcPts val="200"/>
                        </a:spcBef>
                        <a:spcAft>
                          <a:spcPts val="100"/>
                        </a:spcAft>
                      </a:pPr>
                      <a:r>
                        <a:rPr lang="en-US" sz="1200" dirty="0">
                          <a:latin typeface="Arial" panose="020B0604020202020204" pitchFamily="34" charset="0"/>
                          <a:cs typeface="Arial" panose="020B0604020202020204" pitchFamily="34" charset="0"/>
                        </a:rPr>
                        <a:t>1 (0.10%)</a:t>
                      </a:r>
                    </a:p>
                    <a:p>
                      <a:pPr algn="ctr">
                        <a:spcBef>
                          <a:spcPts val="200"/>
                        </a:spcBef>
                        <a:spcAft>
                          <a:spcPts val="100"/>
                        </a:spcAft>
                      </a:pPr>
                      <a:r>
                        <a:rPr lang="en-US" sz="1200" dirty="0">
                          <a:latin typeface="Arial" panose="020B0604020202020204" pitchFamily="34" charset="0"/>
                          <a:cs typeface="Arial" panose="020B0604020202020204" pitchFamily="34" charset="0"/>
                        </a:rPr>
                        <a:t>2 (0.07%)</a:t>
                      </a:r>
                    </a:p>
                    <a:p>
                      <a:pPr algn="ctr">
                        <a:spcBef>
                          <a:spcPts val="200"/>
                        </a:spcBef>
                        <a:spcAft>
                          <a:spcPts val="100"/>
                        </a:spcAft>
                      </a:pPr>
                      <a:r>
                        <a:rPr lang="en-US" sz="1200" dirty="0">
                          <a:latin typeface="Arial" panose="020B0604020202020204" pitchFamily="34" charset="0"/>
                          <a:cs typeface="Arial" panose="020B0604020202020204" pitchFamily="34" charset="0"/>
                        </a:rPr>
                        <a:t>1 (0.02%)</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2</a:t>
                      </a:r>
                      <a:r>
                        <a:rPr lang="en-US" sz="1200" baseline="0" dirty="0">
                          <a:solidFill>
                            <a:sysClr val="windowText" lastClr="000000"/>
                          </a:solidFill>
                          <a:latin typeface="Arial" panose="020B0604020202020204" pitchFamily="34" charset="0"/>
                          <a:cs typeface="Arial" panose="020B0604020202020204" pitchFamily="34" charset="0"/>
                        </a:rPr>
                        <a:t> (0.06%)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x</a:t>
                      </a:r>
                    </a:p>
                  </a:txBody>
                  <a:tcPr>
                    <a:solidFill>
                      <a:srgbClr val="F2F0F4"/>
                    </a:solidFill>
                  </a:tcPr>
                </a:tc>
                <a:extLst>
                  <a:ext uri="{0D108BD9-81ED-4DB2-BD59-A6C34878D82A}">
                    <a16:rowId xmlns:a16="http://schemas.microsoft.com/office/drawing/2014/main" val="2846061860"/>
                  </a:ext>
                </a:extLst>
              </a:tr>
              <a:tr h="733712">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PI </a:t>
                      </a:r>
                    </a:p>
                    <a:p>
                      <a:pPr>
                        <a:spcBef>
                          <a:spcPts val="200"/>
                        </a:spcBef>
                        <a:spcAft>
                          <a:spcPts val="100"/>
                        </a:spcAft>
                      </a:pPr>
                      <a:r>
                        <a:rPr lang="en-US" sz="1800" dirty="0">
                          <a:latin typeface="Arial" panose="020B0604020202020204" pitchFamily="34" charset="0"/>
                          <a:cs typeface="Arial" panose="020B0604020202020204" pitchFamily="34" charset="0"/>
                        </a:rPr>
                        <a:t>   ATV</a:t>
                      </a:r>
                    </a:p>
                    <a:p>
                      <a:pPr>
                        <a:spcBef>
                          <a:spcPts val="200"/>
                        </a:spcBef>
                        <a:spcAft>
                          <a:spcPts val="100"/>
                        </a:spcAft>
                      </a:pPr>
                      <a:r>
                        <a:rPr lang="en-US" sz="1800" dirty="0">
                          <a:latin typeface="Arial" panose="020B0604020202020204" pitchFamily="34" charset="0"/>
                          <a:cs typeface="Arial" panose="020B0604020202020204" pitchFamily="34" charset="0"/>
                        </a:rPr>
                        <a:t>   DRV</a:t>
                      </a:r>
                    </a:p>
                    <a:p>
                      <a:pPr>
                        <a:spcBef>
                          <a:spcPts val="200"/>
                        </a:spcBef>
                        <a:spcAft>
                          <a:spcPts val="100"/>
                        </a:spcAft>
                      </a:pPr>
                      <a:r>
                        <a:rPr lang="en-US" sz="1800" dirty="0">
                          <a:latin typeface="Arial" panose="020B0604020202020204" pitchFamily="34" charset="0"/>
                          <a:cs typeface="Arial" panose="020B0604020202020204" pitchFamily="34" charset="0"/>
                        </a:rPr>
                        <a:t>   LPV/r</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3830</a:t>
                      </a:r>
                    </a:p>
                    <a:p>
                      <a:pPr algn="ctr">
                        <a:spcBef>
                          <a:spcPts val="200"/>
                        </a:spcBef>
                        <a:spcAft>
                          <a:spcPts val="100"/>
                        </a:spcAft>
                      </a:pPr>
                      <a:r>
                        <a:rPr lang="en-US" sz="1800" dirty="0">
                          <a:latin typeface="Arial" panose="020B0604020202020204" pitchFamily="34" charset="0"/>
                          <a:cs typeface="Arial" panose="020B0604020202020204" pitchFamily="34" charset="0"/>
                        </a:rPr>
                        <a:t>1067</a:t>
                      </a:r>
                    </a:p>
                    <a:p>
                      <a:pPr algn="ctr">
                        <a:spcBef>
                          <a:spcPts val="200"/>
                        </a:spcBef>
                        <a:spcAft>
                          <a:spcPts val="100"/>
                        </a:spcAft>
                      </a:pPr>
                      <a:r>
                        <a:rPr lang="en-US" sz="1800" dirty="0">
                          <a:latin typeface="Arial" panose="020B0604020202020204" pitchFamily="34" charset="0"/>
                          <a:cs typeface="Arial" panose="020B0604020202020204" pitchFamily="34" charset="0"/>
                        </a:rPr>
                        <a:t>436</a:t>
                      </a:r>
                    </a:p>
                    <a:p>
                      <a:pPr algn="ctr">
                        <a:spcBef>
                          <a:spcPts val="200"/>
                        </a:spcBef>
                        <a:spcAft>
                          <a:spcPts val="100"/>
                        </a:spcAft>
                      </a:pPr>
                      <a:r>
                        <a:rPr lang="en-US" sz="1800" dirty="0">
                          <a:latin typeface="Arial" panose="020B0604020202020204" pitchFamily="34" charset="0"/>
                          <a:cs typeface="Arial" panose="020B0604020202020204" pitchFamily="34" charset="0"/>
                        </a:rPr>
                        <a:t>949</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112</a:t>
                      </a:r>
                    </a:p>
                    <a:p>
                      <a:pPr algn="ctr">
                        <a:spcBef>
                          <a:spcPts val="200"/>
                        </a:spcBef>
                        <a:spcAft>
                          <a:spcPts val="100"/>
                        </a:spcAft>
                      </a:pPr>
                      <a:r>
                        <a:rPr lang="en-US" sz="1800" dirty="0">
                          <a:latin typeface="Arial" panose="020B0604020202020204" pitchFamily="34" charset="0"/>
                          <a:cs typeface="Arial" panose="020B0604020202020204" pitchFamily="34" charset="0"/>
                        </a:rPr>
                        <a:t>25</a:t>
                      </a:r>
                    </a:p>
                    <a:p>
                      <a:pPr algn="ctr">
                        <a:spcBef>
                          <a:spcPts val="200"/>
                        </a:spcBef>
                        <a:spcAft>
                          <a:spcPts val="100"/>
                        </a:spcAft>
                      </a:pPr>
                      <a:r>
                        <a:rPr lang="en-US" sz="1800" dirty="0">
                          <a:latin typeface="Arial" panose="020B0604020202020204" pitchFamily="34" charset="0"/>
                          <a:cs typeface="Arial" panose="020B0604020202020204" pitchFamily="34" charset="0"/>
                        </a:rPr>
                        <a:t>16</a:t>
                      </a:r>
                    </a:p>
                    <a:p>
                      <a:pPr algn="ctr">
                        <a:spcBef>
                          <a:spcPts val="200"/>
                        </a:spcBef>
                        <a:spcAft>
                          <a:spcPts val="100"/>
                        </a:spcAft>
                      </a:pPr>
                      <a:r>
                        <a:rPr lang="en-US" sz="1800" dirty="0">
                          <a:latin typeface="Arial" panose="020B0604020202020204" pitchFamily="34" charset="0"/>
                          <a:cs typeface="Arial" panose="020B0604020202020204" pitchFamily="34" charset="0"/>
                        </a:rPr>
                        <a:t>22</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9</a:t>
                      </a:r>
                    </a:p>
                    <a:p>
                      <a:pPr algn="ctr">
                        <a:spcBef>
                          <a:spcPts val="200"/>
                        </a:spcBef>
                        <a:spcAft>
                          <a:spcPts val="100"/>
                        </a:spcAft>
                      </a:pPr>
                      <a:r>
                        <a:rPr lang="en-US" sz="1800" dirty="0">
                          <a:latin typeface="Arial" panose="020B0604020202020204" pitchFamily="34" charset="0"/>
                          <a:cs typeface="Arial" panose="020B0604020202020204" pitchFamily="34" charset="0"/>
                        </a:rPr>
                        <a:t>3</a:t>
                      </a:r>
                    </a:p>
                    <a:p>
                      <a:pPr algn="ctr">
                        <a:spcBef>
                          <a:spcPts val="200"/>
                        </a:spcBef>
                        <a:spcAft>
                          <a:spcPts val="100"/>
                        </a:spcAft>
                      </a:pPr>
                      <a:r>
                        <a:rPr lang="en-US" sz="1800" dirty="0">
                          <a:latin typeface="Arial" panose="020B0604020202020204" pitchFamily="34" charset="0"/>
                          <a:cs typeface="Arial" panose="020B0604020202020204" pitchFamily="34" charset="0"/>
                        </a:rPr>
                        <a:t>1</a:t>
                      </a:r>
                    </a:p>
                    <a:p>
                      <a:pPr algn="ctr">
                        <a:spcBef>
                          <a:spcPts val="200"/>
                        </a:spcBef>
                        <a:spcAft>
                          <a:spcPts val="100"/>
                        </a:spcAft>
                      </a:pPr>
                      <a:r>
                        <a:rPr lang="en-US" sz="1800" dirty="0">
                          <a:latin typeface="Arial" panose="020B0604020202020204" pitchFamily="34" charset="0"/>
                          <a:cs typeface="Arial" panose="020B0604020202020204" pitchFamily="34" charset="0"/>
                        </a:rPr>
                        <a:t>5</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1 (0.03%)</a:t>
                      </a:r>
                    </a:p>
                    <a:p>
                      <a:pPr algn="ctr">
                        <a:spcBef>
                          <a:spcPts val="200"/>
                        </a:spcBef>
                        <a:spcAft>
                          <a:spcPts val="100"/>
                        </a:spcAft>
                      </a:pPr>
                      <a:r>
                        <a:rPr lang="en-US" sz="1800" dirty="0">
                          <a:latin typeface="Arial" panose="020B0604020202020204" pitchFamily="34" charset="0"/>
                          <a:cs typeface="Arial" panose="020B0604020202020204" pitchFamily="34" charset="0"/>
                        </a:rPr>
                        <a:t>1 (0.09%)</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522284389"/>
                  </a:ext>
                </a:extLst>
              </a:tr>
            </a:tbl>
          </a:graphicData>
        </a:graphic>
      </p:graphicFrame>
    </p:spTree>
    <p:extLst>
      <p:ext uri="{BB962C8B-B14F-4D97-AF65-F5344CB8AC3E}">
        <p14:creationId xmlns:p14="http://schemas.microsoft.com/office/powerpoint/2010/main" val="158029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9411" y="-82299"/>
            <a:ext cx="8520600" cy="572700"/>
          </a:xfrm>
        </p:spPr>
        <p:txBody>
          <a:bodyPr>
            <a:normAutofit fontScale="90000"/>
          </a:bodyPr>
          <a:lstStyle/>
          <a:p>
            <a:r>
              <a:rPr lang="en-US" sz="2400" dirty="0">
                <a:solidFill>
                  <a:srgbClr val="C00000"/>
                </a:solidFill>
              </a:rPr>
              <a:t>Prospective APR, Periconception: CNS and NTD by Drug Class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678810532"/>
              </p:ext>
            </p:extLst>
          </p:nvPr>
        </p:nvGraphicFramePr>
        <p:xfrm>
          <a:off x="304800" y="438150"/>
          <a:ext cx="8277726" cy="3977640"/>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139976">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a:t>
                      </a:r>
                      <a:r>
                        <a:rPr lang="en-US" sz="1200" dirty="0" err="1">
                          <a:latin typeface="Arial" panose="020B0604020202020204" pitchFamily="34" charset="0"/>
                          <a:cs typeface="Arial" panose="020B0604020202020204" pitchFamily="34" charset="0"/>
                        </a:rPr>
                        <a:t>Deects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183428">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ART</a:t>
                      </a:r>
                      <a:endParaRPr lang="en-US" sz="1200" b="1"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73371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NRTI/</a:t>
                      </a:r>
                      <a:r>
                        <a:rPr lang="en-US" sz="1200" b="1" dirty="0" err="1">
                          <a:latin typeface="Arial" panose="020B0604020202020204" pitchFamily="34" charset="0"/>
                          <a:cs typeface="Arial" panose="020B0604020202020204" pitchFamily="34" charset="0"/>
                        </a:rPr>
                        <a:t>NtRTI</a:t>
                      </a:r>
                      <a:endParaRPr lang="en-US" sz="1200" b="1" dirty="0">
                        <a:latin typeface="Arial" panose="020B0604020202020204" pitchFamily="34" charset="0"/>
                        <a:cs typeface="Arial" panose="020B0604020202020204" pitchFamily="34" charset="0"/>
                      </a:endParaRPr>
                    </a:p>
                    <a:p>
                      <a:pPr>
                        <a:spcBef>
                          <a:spcPts val="200"/>
                        </a:spcBef>
                        <a:spcAft>
                          <a:spcPts val="100"/>
                        </a:spcAft>
                      </a:pPr>
                      <a:r>
                        <a:rPr lang="en-US" sz="1200" dirty="0">
                          <a:latin typeface="Arial" panose="020B0604020202020204" pitchFamily="34" charset="0"/>
                          <a:cs typeface="Arial" panose="020B0604020202020204" pitchFamily="34" charset="0"/>
                        </a:rPr>
                        <a:t>   ABC</a:t>
                      </a:r>
                    </a:p>
                    <a:p>
                      <a:pPr>
                        <a:spcBef>
                          <a:spcPts val="200"/>
                        </a:spcBef>
                        <a:spcAft>
                          <a:spcPts val="100"/>
                        </a:spcAft>
                      </a:pPr>
                      <a:r>
                        <a:rPr lang="en-US" sz="1200" dirty="0">
                          <a:latin typeface="Arial" panose="020B0604020202020204" pitchFamily="34" charset="0"/>
                          <a:cs typeface="Arial" panose="020B0604020202020204" pitchFamily="34" charset="0"/>
                        </a:rPr>
                        <a:t>   FTC</a:t>
                      </a:r>
                    </a:p>
                    <a:p>
                      <a:pPr>
                        <a:spcBef>
                          <a:spcPts val="200"/>
                        </a:spcBef>
                        <a:spcAft>
                          <a:spcPts val="100"/>
                        </a:spcAft>
                      </a:pPr>
                      <a:r>
                        <a:rPr lang="en-US" sz="1200" dirty="0">
                          <a:latin typeface="Arial" panose="020B0604020202020204" pitchFamily="34" charset="0"/>
                          <a:cs typeface="Arial" panose="020B0604020202020204" pitchFamily="34" charset="0"/>
                        </a:rPr>
                        <a:t>   3TC</a:t>
                      </a:r>
                    </a:p>
                    <a:p>
                      <a:pP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   TDF</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8013</a:t>
                      </a:r>
                    </a:p>
                    <a:p>
                      <a:pPr algn="ctr">
                        <a:spcBef>
                          <a:spcPts val="200"/>
                        </a:spcBef>
                        <a:spcAft>
                          <a:spcPts val="100"/>
                        </a:spcAft>
                      </a:pPr>
                      <a:r>
                        <a:rPr lang="en-US" sz="1200" dirty="0">
                          <a:latin typeface="Arial" panose="020B0604020202020204" pitchFamily="34" charset="0"/>
                          <a:cs typeface="Arial" panose="020B0604020202020204" pitchFamily="34" charset="0"/>
                        </a:rPr>
                        <a:t>1027</a:t>
                      </a:r>
                    </a:p>
                    <a:p>
                      <a:pPr algn="ctr">
                        <a:spcBef>
                          <a:spcPts val="200"/>
                        </a:spcBef>
                        <a:spcAft>
                          <a:spcPts val="100"/>
                        </a:spcAft>
                      </a:pPr>
                      <a:r>
                        <a:rPr lang="en-US" sz="1200" dirty="0">
                          <a:latin typeface="Arial" panose="020B0604020202020204" pitchFamily="34" charset="0"/>
                          <a:cs typeface="Arial" panose="020B0604020202020204" pitchFamily="34" charset="0"/>
                        </a:rPr>
                        <a:t>2742</a:t>
                      </a:r>
                    </a:p>
                    <a:p>
                      <a:pPr algn="ctr">
                        <a:spcBef>
                          <a:spcPts val="200"/>
                        </a:spcBef>
                        <a:spcAft>
                          <a:spcPts val="100"/>
                        </a:spcAft>
                      </a:pPr>
                      <a:r>
                        <a:rPr lang="en-US" sz="1200" dirty="0">
                          <a:latin typeface="Arial" panose="020B0604020202020204" pitchFamily="34" charset="0"/>
                          <a:cs typeface="Arial" panose="020B0604020202020204" pitchFamily="34" charset="0"/>
                        </a:rPr>
                        <a:t>4129</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3366</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230</a:t>
                      </a:r>
                    </a:p>
                    <a:p>
                      <a:pPr algn="ctr">
                        <a:spcBef>
                          <a:spcPts val="200"/>
                        </a:spcBef>
                        <a:spcAft>
                          <a:spcPts val="100"/>
                        </a:spcAft>
                      </a:pPr>
                      <a:r>
                        <a:rPr lang="en-US" sz="1200" dirty="0">
                          <a:latin typeface="Arial" panose="020B0604020202020204" pitchFamily="34" charset="0"/>
                          <a:cs typeface="Arial" panose="020B0604020202020204" pitchFamily="34" charset="0"/>
                        </a:rPr>
                        <a:t>32</a:t>
                      </a:r>
                    </a:p>
                    <a:p>
                      <a:pPr algn="ctr">
                        <a:spcBef>
                          <a:spcPts val="200"/>
                        </a:spcBef>
                        <a:spcAft>
                          <a:spcPts val="100"/>
                        </a:spcAft>
                      </a:pPr>
                      <a:r>
                        <a:rPr lang="en-US" sz="1200" dirty="0">
                          <a:latin typeface="Arial" panose="020B0604020202020204" pitchFamily="34" charset="0"/>
                          <a:cs typeface="Arial" panose="020B0604020202020204" pitchFamily="34" charset="0"/>
                        </a:rPr>
                        <a:t>68</a:t>
                      </a:r>
                    </a:p>
                    <a:p>
                      <a:pPr algn="ctr">
                        <a:spcBef>
                          <a:spcPts val="200"/>
                        </a:spcBef>
                        <a:spcAft>
                          <a:spcPts val="100"/>
                        </a:spcAft>
                      </a:pPr>
                      <a:r>
                        <a:rPr lang="en-US" sz="1200" dirty="0">
                          <a:latin typeface="Arial" panose="020B0604020202020204" pitchFamily="34" charset="0"/>
                          <a:cs typeface="Arial" panose="020B0604020202020204" pitchFamily="34" charset="0"/>
                        </a:rPr>
                        <a:t>129</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80</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22</a:t>
                      </a:r>
                    </a:p>
                    <a:p>
                      <a:pPr algn="ctr">
                        <a:spcBef>
                          <a:spcPts val="200"/>
                        </a:spcBef>
                        <a:spcAft>
                          <a:spcPts val="100"/>
                        </a:spcAft>
                      </a:pPr>
                      <a:r>
                        <a:rPr lang="en-US" sz="1200" dirty="0">
                          <a:latin typeface="Arial" panose="020B0604020202020204" pitchFamily="34" charset="0"/>
                          <a:cs typeface="Arial" panose="020B0604020202020204" pitchFamily="34" charset="0"/>
                        </a:rPr>
                        <a:t>4</a:t>
                      </a:r>
                    </a:p>
                    <a:p>
                      <a:pPr algn="ctr">
                        <a:spcBef>
                          <a:spcPts val="200"/>
                        </a:spcBef>
                        <a:spcAft>
                          <a:spcPts val="100"/>
                        </a:spcAft>
                      </a:pPr>
                      <a:r>
                        <a:rPr lang="en-US" sz="1200" dirty="0">
                          <a:latin typeface="Arial" panose="020B0604020202020204" pitchFamily="34" charset="0"/>
                          <a:cs typeface="Arial" panose="020B0604020202020204" pitchFamily="34" charset="0"/>
                        </a:rPr>
                        <a:t>8</a:t>
                      </a:r>
                    </a:p>
                    <a:p>
                      <a:pPr algn="ctr">
                        <a:spcBef>
                          <a:spcPts val="200"/>
                        </a:spcBef>
                        <a:spcAft>
                          <a:spcPts val="100"/>
                        </a:spcAft>
                      </a:pPr>
                      <a:r>
                        <a:rPr lang="en-US" sz="1200" dirty="0">
                          <a:latin typeface="Arial" panose="020B0604020202020204" pitchFamily="34" charset="0"/>
                          <a:cs typeface="Arial" panose="020B0604020202020204" pitchFamily="34" charset="0"/>
                        </a:rPr>
                        <a:t>13</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8</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(0.04%)</a:t>
                      </a:r>
                    </a:p>
                    <a:p>
                      <a:pPr algn="ctr">
                        <a:spcBef>
                          <a:spcPts val="200"/>
                        </a:spcBef>
                        <a:spcAft>
                          <a:spcPts val="100"/>
                        </a:spcAft>
                      </a:pPr>
                      <a:r>
                        <a:rPr lang="en-US" sz="1200" dirty="0">
                          <a:latin typeface="Arial" panose="020B0604020202020204" pitchFamily="34" charset="0"/>
                          <a:cs typeface="Arial" panose="020B0604020202020204" pitchFamily="34" charset="0"/>
                        </a:rPr>
                        <a:t>1 (0.10%)</a:t>
                      </a:r>
                    </a:p>
                    <a:p>
                      <a:pPr algn="ctr">
                        <a:spcBef>
                          <a:spcPts val="200"/>
                        </a:spcBef>
                        <a:spcAft>
                          <a:spcPts val="100"/>
                        </a:spcAft>
                      </a:pPr>
                      <a:r>
                        <a:rPr lang="en-US" sz="1200" dirty="0">
                          <a:latin typeface="Arial" panose="020B0604020202020204" pitchFamily="34" charset="0"/>
                          <a:cs typeface="Arial" panose="020B0604020202020204" pitchFamily="34" charset="0"/>
                        </a:rPr>
                        <a:t>2 (0.07%)</a:t>
                      </a:r>
                    </a:p>
                    <a:p>
                      <a:pPr algn="ctr">
                        <a:spcBef>
                          <a:spcPts val="200"/>
                        </a:spcBef>
                        <a:spcAft>
                          <a:spcPts val="100"/>
                        </a:spcAft>
                      </a:pPr>
                      <a:r>
                        <a:rPr lang="en-US" sz="1200" dirty="0">
                          <a:latin typeface="Arial" panose="020B0604020202020204" pitchFamily="34" charset="0"/>
                          <a:cs typeface="Arial" panose="020B0604020202020204" pitchFamily="34" charset="0"/>
                        </a:rPr>
                        <a:t>1 (0.02%)</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2</a:t>
                      </a:r>
                      <a:r>
                        <a:rPr lang="en-US" sz="1200" baseline="0" dirty="0">
                          <a:solidFill>
                            <a:sysClr val="windowText" lastClr="000000"/>
                          </a:solidFill>
                          <a:latin typeface="Arial" panose="020B0604020202020204" pitchFamily="34" charset="0"/>
                          <a:cs typeface="Arial" panose="020B0604020202020204" pitchFamily="34" charset="0"/>
                        </a:rPr>
                        <a:t> (0.06%)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x</a:t>
                      </a:r>
                    </a:p>
                  </a:txBody>
                  <a:tcPr>
                    <a:solidFill>
                      <a:srgbClr val="F2F0F4"/>
                    </a:solidFill>
                  </a:tcPr>
                </a:tc>
                <a:extLst>
                  <a:ext uri="{0D108BD9-81ED-4DB2-BD59-A6C34878D82A}">
                    <a16:rowId xmlns:a16="http://schemas.microsoft.com/office/drawing/2014/main" val="2846061860"/>
                  </a:ext>
                </a:extLst>
              </a:tr>
              <a:tr h="73371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PI </a:t>
                      </a:r>
                    </a:p>
                    <a:p>
                      <a:pPr>
                        <a:spcBef>
                          <a:spcPts val="200"/>
                        </a:spcBef>
                        <a:spcAft>
                          <a:spcPts val="100"/>
                        </a:spcAft>
                      </a:pPr>
                      <a:r>
                        <a:rPr lang="en-US" sz="1200" dirty="0">
                          <a:latin typeface="Arial" panose="020B0604020202020204" pitchFamily="34" charset="0"/>
                          <a:cs typeface="Arial" panose="020B0604020202020204" pitchFamily="34" charset="0"/>
                        </a:rPr>
                        <a:t>   ATV</a:t>
                      </a:r>
                    </a:p>
                    <a:p>
                      <a:pPr>
                        <a:spcBef>
                          <a:spcPts val="200"/>
                        </a:spcBef>
                        <a:spcAft>
                          <a:spcPts val="100"/>
                        </a:spcAft>
                      </a:pPr>
                      <a:r>
                        <a:rPr lang="en-US" sz="1200" dirty="0">
                          <a:latin typeface="Arial" panose="020B0604020202020204" pitchFamily="34" charset="0"/>
                          <a:cs typeface="Arial" panose="020B0604020202020204" pitchFamily="34" charset="0"/>
                        </a:rPr>
                        <a:t>   DRV</a:t>
                      </a:r>
                    </a:p>
                    <a:p>
                      <a:pPr>
                        <a:spcBef>
                          <a:spcPts val="200"/>
                        </a:spcBef>
                        <a:spcAft>
                          <a:spcPts val="100"/>
                        </a:spcAft>
                      </a:pPr>
                      <a:r>
                        <a:rPr lang="en-US" sz="1200" dirty="0">
                          <a:latin typeface="Arial" panose="020B0604020202020204" pitchFamily="34" charset="0"/>
                          <a:cs typeface="Arial" panose="020B0604020202020204" pitchFamily="34" charset="0"/>
                        </a:rPr>
                        <a:t>   LPV/r</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3830</a:t>
                      </a:r>
                    </a:p>
                    <a:p>
                      <a:pPr algn="ctr">
                        <a:spcBef>
                          <a:spcPts val="200"/>
                        </a:spcBef>
                        <a:spcAft>
                          <a:spcPts val="100"/>
                        </a:spcAft>
                      </a:pPr>
                      <a:r>
                        <a:rPr lang="en-US" sz="1200" dirty="0">
                          <a:latin typeface="Arial" panose="020B0604020202020204" pitchFamily="34" charset="0"/>
                          <a:cs typeface="Arial" panose="020B0604020202020204" pitchFamily="34" charset="0"/>
                        </a:rPr>
                        <a:t>1067</a:t>
                      </a:r>
                    </a:p>
                    <a:p>
                      <a:pPr algn="ctr">
                        <a:spcBef>
                          <a:spcPts val="200"/>
                        </a:spcBef>
                        <a:spcAft>
                          <a:spcPts val="100"/>
                        </a:spcAft>
                      </a:pPr>
                      <a:r>
                        <a:rPr lang="en-US" sz="1200" dirty="0">
                          <a:latin typeface="Arial" panose="020B0604020202020204" pitchFamily="34" charset="0"/>
                          <a:cs typeface="Arial" panose="020B0604020202020204" pitchFamily="34" charset="0"/>
                        </a:rPr>
                        <a:t>436</a:t>
                      </a:r>
                    </a:p>
                    <a:p>
                      <a:pPr algn="ctr">
                        <a:spcBef>
                          <a:spcPts val="200"/>
                        </a:spcBef>
                        <a:spcAft>
                          <a:spcPts val="100"/>
                        </a:spcAft>
                      </a:pPr>
                      <a:r>
                        <a:rPr lang="en-US" sz="1200" dirty="0">
                          <a:latin typeface="Arial" panose="020B0604020202020204" pitchFamily="34" charset="0"/>
                          <a:cs typeface="Arial" panose="020B0604020202020204" pitchFamily="34" charset="0"/>
                        </a:rPr>
                        <a:t>949</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112</a:t>
                      </a:r>
                    </a:p>
                    <a:p>
                      <a:pPr algn="ctr">
                        <a:spcBef>
                          <a:spcPts val="200"/>
                        </a:spcBef>
                        <a:spcAft>
                          <a:spcPts val="100"/>
                        </a:spcAft>
                      </a:pPr>
                      <a:r>
                        <a:rPr lang="en-US" sz="1200" dirty="0">
                          <a:latin typeface="Arial" panose="020B0604020202020204" pitchFamily="34" charset="0"/>
                          <a:cs typeface="Arial" panose="020B0604020202020204" pitchFamily="34" charset="0"/>
                        </a:rPr>
                        <a:t>25</a:t>
                      </a:r>
                    </a:p>
                    <a:p>
                      <a:pPr algn="ctr">
                        <a:spcBef>
                          <a:spcPts val="200"/>
                        </a:spcBef>
                        <a:spcAft>
                          <a:spcPts val="100"/>
                        </a:spcAft>
                      </a:pPr>
                      <a:r>
                        <a:rPr lang="en-US" sz="1200" dirty="0">
                          <a:latin typeface="Arial" panose="020B0604020202020204" pitchFamily="34" charset="0"/>
                          <a:cs typeface="Arial" panose="020B0604020202020204" pitchFamily="34" charset="0"/>
                        </a:rPr>
                        <a:t>16</a:t>
                      </a:r>
                    </a:p>
                    <a:p>
                      <a:pPr algn="ctr">
                        <a:spcBef>
                          <a:spcPts val="200"/>
                        </a:spcBef>
                        <a:spcAft>
                          <a:spcPts val="100"/>
                        </a:spcAft>
                      </a:pPr>
                      <a:r>
                        <a:rPr lang="en-US" sz="1200" dirty="0">
                          <a:latin typeface="Arial" panose="020B0604020202020204" pitchFamily="34" charset="0"/>
                          <a:cs typeface="Arial" panose="020B0604020202020204" pitchFamily="34" charset="0"/>
                        </a:rPr>
                        <a:t>22</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9</a:t>
                      </a:r>
                    </a:p>
                    <a:p>
                      <a:pPr algn="ctr">
                        <a:spcBef>
                          <a:spcPts val="200"/>
                        </a:spcBef>
                        <a:spcAft>
                          <a:spcPts val="100"/>
                        </a:spcAft>
                      </a:pPr>
                      <a:r>
                        <a:rPr lang="en-US" sz="1200" dirty="0">
                          <a:latin typeface="Arial" panose="020B0604020202020204" pitchFamily="34" charset="0"/>
                          <a:cs typeface="Arial" panose="020B0604020202020204" pitchFamily="34" charset="0"/>
                        </a:rPr>
                        <a:t>3</a:t>
                      </a:r>
                    </a:p>
                    <a:p>
                      <a:pPr algn="ctr">
                        <a:spcBef>
                          <a:spcPts val="200"/>
                        </a:spcBef>
                        <a:spcAft>
                          <a:spcPts val="100"/>
                        </a:spcAft>
                      </a:pPr>
                      <a:r>
                        <a:rPr lang="en-US" sz="1200" dirty="0">
                          <a:latin typeface="Arial" panose="020B0604020202020204" pitchFamily="34" charset="0"/>
                          <a:cs typeface="Arial" panose="020B0604020202020204" pitchFamily="34" charset="0"/>
                        </a:rPr>
                        <a:t>1</a:t>
                      </a:r>
                    </a:p>
                    <a:p>
                      <a:pPr algn="ctr">
                        <a:spcBef>
                          <a:spcPts val="200"/>
                        </a:spcBef>
                        <a:spcAft>
                          <a:spcPts val="100"/>
                        </a:spcAft>
                      </a:pPr>
                      <a:r>
                        <a:rPr lang="en-US" sz="1200" dirty="0">
                          <a:latin typeface="Arial" panose="020B0604020202020204" pitchFamily="34" charset="0"/>
                          <a:cs typeface="Arial" panose="020B0604020202020204" pitchFamily="34" charset="0"/>
                        </a:rPr>
                        <a:t>5</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1 (0.03%)</a:t>
                      </a:r>
                    </a:p>
                    <a:p>
                      <a:pPr algn="ctr">
                        <a:spcBef>
                          <a:spcPts val="200"/>
                        </a:spcBef>
                        <a:spcAft>
                          <a:spcPts val="100"/>
                        </a:spcAft>
                      </a:pPr>
                      <a:r>
                        <a:rPr lang="en-US" sz="1200" dirty="0">
                          <a:latin typeface="Arial" panose="020B0604020202020204" pitchFamily="34" charset="0"/>
                          <a:cs typeface="Arial" panose="020B0604020202020204" pitchFamily="34" charset="0"/>
                        </a:rPr>
                        <a:t>1 (0.09%)</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522284389"/>
                  </a:ext>
                </a:extLst>
              </a:tr>
              <a:tr h="550284">
                <a:tc>
                  <a:txBody>
                    <a:bodyPr/>
                    <a:lstStyle/>
                    <a:p>
                      <a:pPr>
                        <a:spcBef>
                          <a:spcPts val="200"/>
                        </a:spcBef>
                        <a:spcAft>
                          <a:spcPts val="100"/>
                        </a:spcAft>
                      </a:pPr>
                      <a:r>
                        <a:rPr lang="en-US" sz="1800" b="1" dirty="0">
                          <a:latin typeface="Arial" panose="020B0604020202020204" pitchFamily="34" charset="0"/>
                          <a:cs typeface="Arial" panose="020B0604020202020204" pitchFamily="34" charset="0"/>
                        </a:rPr>
                        <a:t>Any NNRTI</a:t>
                      </a:r>
                    </a:p>
                    <a:p>
                      <a:pPr>
                        <a:spcBef>
                          <a:spcPts val="200"/>
                        </a:spcBef>
                        <a:spcAft>
                          <a:spcPts val="100"/>
                        </a:spcAft>
                      </a:pPr>
                      <a:r>
                        <a:rPr lang="en-US" sz="1800" dirty="0">
                          <a:latin typeface="Arial" panose="020B0604020202020204" pitchFamily="34" charset="0"/>
                          <a:cs typeface="Arial" panose="020B0604020202020204" pitchFamily="34" charset="0"/>
                        </a:rPr>
                        <a:t>   EFV</a:t>
                      </a:r>
                    </a:p>
                    <a:p>
                      <a:pPr>
                        <a:spcBef>
                          <a:spcPts val="200"/>
                        </a:spcBef>
                        <a:spcAft>
                          <a:spcPts val="100"/>
                        </a:spcAft>
                      </a:pPr>
                      <a:r>
                        <a:rPr lang="en-US" sz="1800" dirty="0">
                          <a:latin typeface="Arial" panose="020B0604020202020204" pitchFamily="34" charset="0"/>
                          <a:cs typeface="Arial" panose="020B0604020202020204" pitchFamily="34" charset="0"/>
                        </a:rPr>
                        <a:t>   NVP</a:t>
                      </a:r>
                    </a:p>
                    <a:p>
                      <a:pPr>
                        <a:spcBef>
                          <a:spcPts val="200"/>
                        </a:spcBef>
                        <a:spcAft>
                          <a:spcPts val="100"/>
                        </a:spcAft>
                      </a:pPr>
                      <a:r>
                        <a:rPr lang="en-US" sz="1800" baseline="0" dirty="0">
                          <a:solidFill>
                            <a:sysClr val="windowText" lastClr="000000"/>
                          </a:solidFill>
                          <a:latin typeface="Arial" panose="020B0604020202020204" pitchFamily="34" charset="0"/>
                          <a:cs typeface="Arial" panose="020B0604020202020204" pitchFamily="34" charset="0"/>
                        </a:rPr>
                        <a:t>   RPV</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2304</a:t>
                      </a:r>
                    </a:p>
                    <a:p>
                      <a:pPr algn="ctr">
                        <a:spcBef>
                          <a:spcPts val="200"/>
                        </a:spcBef>
                        <a:spcAft>
                          <a:spcPts val="100"/>
                        </a:spcAft>
                      </a:pPr>
                      <a:r>
                        <a:rPr lang="en-US" sz="1800" dirty="0">
                          <a:latin typeface="Arial" panose="020B0604020202020204" pitchFamily="34" charset="0"/>
                          <a:cs typeface="Arial" panose="020B0604020202020204" pitchFamily="34" charset="0"/>
                        </a:rPr>
                        <a:t>1037</a:t>
                      </a:r>
                    </a:p>
                    <a:p>
                      <a:pPr algn="ctr">
                        <a:spcBef>
                          <a:spcPts val="200"/>
                        </a:spcBef>
                        <a:spcAft>
                          <a:spcPts val="100"/>
                        </a:spcAft>
                      </a:pPr>
                      <a:r>
                        <a:rPr lang="en-US" sz="1800" dirty="0">
                          <a:latin typeface="Arial" panose="020B0604020202020204" pitchFamily="34" charset="0"/>
                          <a:cs typeface="Arial" panose="020B0604020202020204" pitchFamily="34" charset="0"/>
                        </a:rPr>
                        <a:t>943</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329</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57</a:t>
                      </a:r>
                    </a:p>
                    <a:p>
                      <a:pPr algn="ctr">
                        <a:spcBef>
                          <a:spcPts val="200"/>
                        </a:spcBef>
                        <a:spcAft>
                          <a:spcPts val="100"/>
                        </a:spcAft>
                      </a:pPr>
                      <a:r>
                        <a:rPr lang="en-US" sz="1800" dirty="0">
                          <a:latin typeface="Arial" panose="020B0604020202020204" pitchFamily="34" charset="0"/>
                          <a:cs typeface="Arial" panose="020B0604020202020204" pitchFamily="34" charset="0"/>
                        </a:rPr>
                        <a:t>25</a:t>
                      </a:r>
                    </a:p>
                    <a:p>
                      <a:pPr algn="ctr">
                        <a:spcBef>
                          <a:spcPts val="200"/>
                        </a:spcBef>
                        <a:spcAft>
                          <a:spcPts val="100"/>
                        </a:spcAft>
                      </a:pPr>
                      <a:r>
                        <a:rPr lang="en-US" sz="1800" dirty="0">
                          <a:latin typeface="Arial" panose="020B0604020202020204" pitchFamily="34" charset="0"/>
                          <a:cs typeface="Arial" panose="020B0604020202020204" pitchFamily="34" charset="0"/>
                        </a:rPr>
                        <a:t>28</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4</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5</a:t>
                      </a:r>
                    </a:p>
                    <a:p>
                      <a:pPr algn="ctr">
                        <a:spcBef>
                          <a:spcPts val="200"/>
                        </a:spcBef>
                        <a:spcAft>
                          <a:spcPts val="100"/>
                        </a:spcAft>
                      </a:pPr>
                      <a:r>
                        <a:rPr lang="en-US" sz="1800" dirty="0">
                          <a:latin typeface="Arial" panose="020B0604020202020204" pitchFamily="34" charset="0"/>
                          <a:cs typeface="Arial" panose="020B0604020202020204" pitchFamily="34" charset="0"/>
                        </a:rPr>
                        <a:t>3</a:t>
                      </a:r>
                    </a:p>
                    <a:p>
                      <a:pPr algn="ctr">
                        <a:spcBef>
                          <a:spcPts val="200"/>
                        </a:spcBef>
                        <a:spcAft>
                          <a:spcPts val="100"/>
                        </a:spcAft>
                      </a:pPr>
                      <a:r>
                        <a:rPr lang="en-US" sz="1800" dirty="0">
                          <a:latin typeface="Arial" panose="020B0604020202020204" pitchFamily="34" charset="0"/>
                          <a:cs typeface="Arial" panose="020B0604020202020204" pitchFamily="34" charset="0"/>
                        </a:rPr>
                        <a:t>2</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1 (0.04%)</a:t>
                      </a:r>
                    </a:p>
                    <a:p>
                      <a:pPr algn="ctr">
                        <a:spcBef>
                          <a:spcPts val="200"/>
                        </a:spcBef>
                        <a:spcAft>
                          <a:spcPts val="100"/>
                        </a:spcAft>
                      </a:pPr>
                      <a:r>
                        <a:rPr lang="en-US" sz="1800" dirty="0">
                          <a:latin typeface="Arial" panose="020B0604020202020204" pitchFamily="34" charset="0"/>
                          <a:cs typeface="Arial" panose="020B0604020202020204" pitchFamily="34" charset="0"/>
                        </a:rPr>
                        <a:t>1 (0.10%)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extLst>
                  <a:ext uri="{0D108BD9-81ED-4DB2-BD59-A6C34878D82A}">
                    <a16:rowId xmlns:a16="http://schemas.microsoft.com/office/drawing/2014/main" val="3871169189"/>
                  </a:ext>
                </a:extLst>
              </a:tr>
            </a:tbl>
          </a:graphicData>
        </a:graphic>
      </p:graphicFrame>
    </p:spTree>
    <p:extLst>
      <p:ext uri="{BB962C8B-B14F-4D97-AF65-F5344CB8AC3E}">
        <p14:creationId xmlns:p14="http://schemas.microsoft.com/office/powerpoint/2010/main" val="3183712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248875408"/>
              </p:ext>
            </p:extLst>
          </p:nvPr>
        </p:nvGraphicFramePr>
        <p:xfrm>
          <a:off x="381000" y="57150"/>
          <a:ext cx="8277726" cy="5001684"/>
        </p:xfrm>
        <a:graphic>
          <a:graphicData uri="http://schemas.openxmlformats.org/drawingml/2006/table">
            <a:tbl>
              <a:tblPr firstRow="1" bandRow="1">
                <a:tableStyleId>{00A15C55-8517-42AA-B614-E9B94910E393}</a:tableStyleId>
              </a:tblPr>
              <a:tblGrid>
                <a:gridCol w="1695903">
                  <a:extLst>
                    <a:ext uri="{9D8B030D-6E8A-4147-A177-3AD203B41FA5}">
                      <a16:colId xmlns:a16="http://schemas.microsoft.com/office/drawing/2014/main" val="4158513289"/>
                    </a:ext>
                  </a:extLst>
                </a:gridCol>
                <a:gridCol w="1227486">
                  <a:extLst>
                    <a:ext uri="{9D8B030D-6E8A-4147-A177-3AD203B41FA5}">
                      <a16:colId xmlns:a16="http://schemas.microsoft.com/office/drawing/2014/main" val="3773197172"/>
                    </a:ext>
                  </a:extLst>
                </a:gridCol>
                <a:gridCol w="1143000">
                  <a:extLst>
                    <a:ext uri="{9D8B030D-6E8A-4147-A177-3AD203B41FA5}">
                      <a16:colId xmlns:a16="http://schemas.microsoft.com/office/drawing/2014/main" val="2904300210"/>
                    </a:ext>
                  </a:extLst>
                </a:gridCol>
                <a:gridCol w="1143000">
                  <a:extLst>
                    <a:ext uri="{9D8B030D-6E8A-4147-A177-3AD203B41FA5}">
                      <a16:colId xmlns:a16="http://schemas.microsoft.com/office/drawing/2014/main" val="300637645"/>
                    </a:ext>
                  </a:extLst>
                </a:gridCol>
                <a:gridCol w="1600200">
                  <a:extLst>
                    <a:ext uri="{9D8B030D-6E8A-4147-A177-3AD203B41FA5}">
                      <a16:colId xmlns:a16="http://schemas.microsoft.com/office/drawing/2014/main" val="1307336094"/>
                    </a:ext>
                  </a:extLst>
                </a:gridCol>
                <a:gridCol w="1468137">
                  <a:extLst>
                    <a:ext uri="{9D8B030D-6E8A-4147-A177-3AD203B41FA5}">
                      <a16:colId xmlns:a16="http://schemas.microsoft.com/office/drawing/2014/main" val="2300294576"/>
                    </a:ext>
                  </a:extLst>
                </a:gridCol>
              </a:tblGrid>
              <a:tr h="267408">
                <a:tc>
                  <a:txBody>
                    <a:bodyPr/>
                    <a:lstStyle/>
                    <a:p>
                      <a:pPr>
                        <a:spcBef>
                          <a:spcPts val="200"/>
                        </a:spcBef>
                        <a:spcAft>
                          <a:spcPts val="100"/>
                        </a:spcAft>
                      </a:pPr>
                      <a:r>
                        <a:rPr lang="en-US" sz="1200" dirty="0" err="1">
                          <a:latin typeface="Arial" panose="020B0604020202020204" pitchFamily="34" charset="0"/>
                          <a:cs typeface="Arial" panose="020B0604020202020204" pitchFamily="34" charset="0"/>
                        </a:rPr>
                        <a:t>Periconception</a:t>
                      </a:r>
                      <a:r>
                        <a:rPr lang="en-US" sz="1200" baseline="0" dirty="0">
                          <a:latin typeface="Arial" panose="020B0604020202020204" pitchFamily="34" charset="0"/>
                          <a:cs typeface="Arial" panose="020B0604020202020204" pitchFamily="34" charset="0"/>
                        </a:rPr>
                        <a:t> ARV</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Births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Any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CNS Defects</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Neural</a:t>
                      </a:r>
                      <a:r>
                        <a:rPr lang="en-US" sz="1200" baseline="0" dirty="0">
                          <a:latin typeface="Arial" panose="020B0604020202020204" pitchFamily="34" charset="0"/>
                          <a:cs typeface="Arial" panose="020B0604020202020204" pitchFamily="34" charset="0"/>
                        </a:rPr>
                        <a:t> Tube Defect</a:t>
                      </a:r>
                      <a:endParaRPr lang="en-US" sz="1200" dirty="0">
                        <a:solidFill>
                          <a:sysClr val="windowText" lastClr="000000"/>
                        </a:solidFill>
                        <a:latin typeface="Arial" panose="020B0604020202020204" pitchFamily="34" charset="0"/>
                        <a:cs typeface="Arial" panose="020B0604020202020204" pitchFamily="34" charset="0"/>
                      </a:endParaRPr>
                    </a:p>
                  </a:txBody>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Encephalocele</a:t>
                      </a:r>
                      <a:endParaRPr lang="en-US" sz="1200" dirty="0">
                        <a:solidFill>
                          <a:sysClr val="windowText" lastClr="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27596169"/>
                  </a:ext>
                </a:extLst>
              </a:tr>
              <a:tr h="326832">
                <a:tc>
                  <a:txBody>
                    <a:bodyPr/>
                    <a:lstStyle/>
                    <a:p>
                      <a:pPr>
                        <a:spcBef>
                          <a:spcPts val="200"/>
                        </a:spcBef>
                        <a:spcAft>
                          <a:spcPts val="100"/>
                        </a:spcAft>
                      </a:pPr>
                      <a:r>
                        <a:rPr lang="en-US" sz="1150" b="1" baseline="0" dirty="0">
                          <a:latin typeface="Arial" panose="020B0604020202020204" pitchFamily="34" charset="0"/>
                          <a:cs typeface="Arial" panose="020B0604020202020204" pitchFamily="34" charset="0"/>
                        </a:rPr>
                        <a:t>Any ART</a:t>
                      </a:r>
                      <a:endParaRPr lang="en-US" sz="1150" b="1"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8546</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241</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23</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3 (0.03%)</a:t>
                      </a:r>
                    </a:p>
                  </a:txBody>
                  <a:tcPr marL="121920" marR="121920" marT="60960" marB="60960">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txBody>
                  <a:tcPr marL="121920" marR="121920" marT="60960" marB="60960">
                    <a:solidFill>
                      <a:srgbClr val="E7E4EC"/>
                    </a:solidFill>
                  </a:tcPr>
                </a:tc>
                <a:extLst>
                  <a:ext uri="{0D108BD9-81ED-4DB2-BD59-A6C34878D82A}">
                    <a16:rowId xmlns:a16="http://schemas.microsoft.com/office/drawing/2014/main" val="4003819759"/>
                  </a:ext>
                </a:extLst>
              </a:tr>
              <a:tr h="1032492">
                <a:tc>
                  <a:txBody>
                    <a:bodyPr/>
                    <a:lstStyle/>
                    <a:p>
                      <a:pPr>
                        <a:spcBef>
                          <a:spcPts val="200"/>
                        </a:spcBef>
                        <a:spcAft>
                          <a:spcPts val="100"/>
                        </a:spcAft>
                      </a:pPr>
                      <a:r>
                        <a:rPr lang="en-US" sz="1200" b="1" dirty="0">
                          <a:latin typeface="Arial" panose="020B0604020202020204" pitchFamily="34" charset="0"/>
                          <a:cs typeface="Arial" panose="020B0604020202020204" pitchFamily="34" charset="0"/>
                        </a:rPr>
                        <a:t>Any NRTI/</a:t>
                      </a:r>
                      <a:r>
                        <a:rPr lang="en-US" sz="1200" b="1" dirty="0" err="1">
                          <a:latin typeface="Arial" panose="020B0604020202020204" pitchFamily="34" charset="0"/>
                          <a:cs typeface="Arial" panose="020B0604020202020204" pitchFamily="34" charset="0"/>
                        </a:rPr>
                        <a:t>NtRTI</a:t>
                      </a:r>
                      <a:endParaRPr lang="en-US" sz="1200" b="1" dirty="0">
                        <a:latin typeface="Arial" panose="020B0604020202020204" pitchFamily="34" charset="0"/>
                        <a:cs typeface="Arial" panose="020B0604020202020204" pitchFamily="34" charset="0"/>
                      </a:endParaRPr>
                    </a:p>
                    <a:p>
                      <a:pPr>
                        <a:spcBef>
                          <a:spcPts val="200"/>
                        </a:spcBef>
                        <a:spcAft>
                          <a:spcPts val="100"/>
                        </a:spcAft>
                      </a:pPr>
                      <a:r>
                        <a:rPr lang="en-US" sz="1200" dirty="0">
                          <a:latin typeface="Arial" panose="020B0604020202020204" pitchFamily="34" charset="0"/>
                          <a:cs typeface="Arial" panose="020B0604020202020204" pitchFamily="34" charset="0"/>
                        </a:rPr>
                        <a:t>   ABC</a:t>
                      </a:r>
                    </a:p>
                    <a:p>
                      <a:pPr>
                        <a:spcBef>
                          <a:spcPts val="200"/>
                        </a:spcBef>
                        <a:spcAft>
                          <a:spcPts val="100"/>
                        </a:spcAft>
                      </a:pPr>
                      <a:r>
                        <a:rPr lang="en-US" sz="1200" dirty="0">
                          <a:latin typeface="Arial" panose="020B0604020202020204" pitchFamily="34" charset="0"/>
                          <a:cs typeface="Arial" panose="020B0604020202020204" pitchFamily="34" charset="0"/>
                        </a:rPr>
                        <a:t>   FTC</a:t>
                      </a:r>
                    </a:p>
                    <a:p>
                      <a:pPr>
                        <a:spcBef>
                          <a:spcPts val="200"/>
                        </a:spcBef>
                        <a:spcAft>
                          <a:spcPts val="100"/>
                        </a:spcAft>
                      </a:pPr>
                      <a:r>
                        <a:rPr lang="en-US" sz="1200" dirty="0">
                          <a:latin typeface="Arial" panose="020B0604020202020204" pitchFamily="34" charset="0"/>
                          <a:cs typeface="Arial" panose="020B0604020202020204" pitchFamily="34" charset="0"/>
                        </a:rPr>
                        <a:t>   3TC</a:t>
                      </a:r>
                    </a:p>
                    <a:p>
                      <a:pP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   TDF</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8013</a:t>
                      </a:r>
                    </a:p>
                    <a:p>
                      <a:pPr algn="ctr">
                        <a:spcBef>
                          <a:spcPts val="200"/>
                        </a:spcBef>
                        <a:spcAft>
                          <a:spcPts val="100"/>
                        </a:spcAft>
                      </a:pPr>
                      <a:r>
                        <a:rPr lang="en-US" sz="1200" dirty="0">
                          <a:latin typeface="Arial" panose="020B0604020202020204" pitchFamily="34" charset="0"/>
                          <a:cs typeface="Arial" panose="020B0604020202020204" pitchFamily="34" charset="0"/>
                        </a:rPr>
                        <a:t>1027</a:t>
                      </a:r>
                    </a:p>
                    <a:p>
                      <a:pPr algn="ctr">
                        <a:spcBef>
                          <a:spcPts val="200"/>
                        </a:spcBef>
                        <a:spcAft>
                          <a:spcPts val="100"/>
                        </a:spcAft>
                      </a:pPr>
                      <a:r>
                        <a:rPr lang="en-US" sz="1200" dirty="0">
                          <a:latin typeface="Arial" panose="020B0604020202020204" pitchFamily="34" charset="0"/>
                          <a:cs typeface="Arial" panose="020B0604020202020204" pitchFamily="34" charset="0"/>
                        </a:rPr>
                        <a:t>2742</a:t>
                      </a:r>
                    </a:p>
                    <a:p>
                      <a:pPr algn="ctr">
                        <a:spcBef>
                          <a:spcPts val="200"/>
                        </a:spcBef>
                        <a:spcAft>
                          <a:spcPts val="100"/>
                        </a:spcAft>
                      </a:pPr>
                      <a:r>
                        <a:rPr lang="en-US" sz="1200" dirty="0">
                          <a:latin typeface="Arial" panose="020B0604020202020204" pitchFamily="34" charset="0"/>
                          <a:cs typeface="Arial" panose="020B0604020202020204" pitchFamily="34" charset="0"/>
                        </a:rPr>
                        <a:t>4129</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3366</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230</a:t>
                      </a:r>
                    </a:p>
                    <a:p>
                      <a:pPr algn="ctr">
                        <a:spcBef>
                          <a:spcPts val="200"/>
                        </a:spcBef>
                        <a:spcAft>
                          <a:spcPts val="100"/>
                        </a:spcAft>
                      </a:pPr>
                      <a:r>
                        <a:rPr lang="en-US" sz="1200" dirty="0">
                          <a:latin typeface="Arial" panose="020B0604020202020204" pitchFamily="34" charset="0"/>
                          <a:cs typeface="Arial" panose="020B0604020202020204" pitchFamily="34" charset="0"/>
                        </a:rPr>
                        <a:t>32</a:t>
                      </a:r>
                    </a:p>
                    <a:p>
                      <a:pPr algn="ctr">
                        <a:spcBef>
                          <a:spcPts val="200"/>
                        </a:spcBef>
                        <a:spcAft>
                          <a:spcPts val="100"/>
                        </a:spcAft>
                      </a:pPr>
                      <a:r>
                        <a:rPr lang="en-US" sz="1200" dirty="0">
                          <a:latin typeface="Arial" panose="020B0604020202020204" pitchFamily="34" charset="0"/>
                          <a:cs typeface="Arial" panose="020B0604020202020204" pitchFamily="34" charset="0"/>
                        </a:rPr>
                        <a:t>68</a:t>
                      </a:r>
                    </a:p>
                    <a:p>
                      <a:pPr algn="ctr">
                        <a:spcBef>
                          <a:spcPts val="200"/>
                        </a:spcBef>
                        <a:spcAft>
                          <a:spcPts val="100"/>
                        </a:spcAft>
                      </a:pPr>
                      <a:r>
                        <a:rPr lang="en-US" sz="1200" dirty="0">
                          <a:latin typeface="Arial" panose="020B0604020202020204" pitchFamily="34" charset="0"/>
                          <a:cs typeface="Arial" panose="020B0604020202020204" pitchFamily="34" charset="0"/>
                        </a:rPr>
                        <a:t>129</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80</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22</a:t>
                      </a:r>
                    </a:p>
                    <a:p>
                      <a:pPr algn="ctr">
                        <a:spcBef>
                          <a:spcPts val="200"/>
                        </a:spcBef>
                        <a:spcAft>
                          <a:spcPts val="100"/>
                        </a:spcAft>
                      </a:pPr>
                      <a:r>
                        <a:rPr lang="en-US" sz="1200" dirty="0">
                          <a:latin typeface="Arial" panose="020B0604020202020204" pitchFamily="34" charset="0"/>
                          <a:cs typeface="Arial" panose="020B0604020202020204" pitchFamily="34" charset="0"/>
                        </a:rPr>
                        <a:t>4</a:t>
                      </a:r>
                    </a:p>
                    <a:p>
                      <a:pPr algn="ctr">
                        <a:spcBef>
                          <a:spcPts val="200"/>
                        </a:spcBef>
                        <a:spcAft>
                          <a:spcPts val="100"/>
                        </a:spcAft>
                      </a:pPr>
                      <a:r>
                        <a:rPr lang="en-US" sz="1200" dirty="0">
                          <a:latin typeface="Arial" panose="020B0604020202020204" pitchFamily="34" charset="0"/>
                          <a:cs typeface="Arial" panose="020B0604020202020204" pitchFamily="34" charset="0"/>
                        </a:rPr>
                        <a:t>8</a:t>
                      </a:r>
                    </a:p>
                    <a:p>
                      <a:pPr algn="ctr">
                        <a:spcBef>
                          <a:spcPts val="200"/>
                        </a:spcBef>
                        <a:spcAft>
                          <a:spcPts val="100"/>
                        </a:spcAft>
                      </a:pPr>
                      <a:r>
                        <a:rPr lang="en-US" sz="1200" dirty="0">
                          <a:latin typeface="Arial" panose="020B0604020202020204" pitchFamily="34" charset="0"/>
                          <a:cs typeface="Arial" panose="020B0604020202020204" pitchFamily="34" charset="0"/>
                        </a:rPr>
                        <a:t>13</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8</a:t>
                      </a: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3 (0.04%)</a:t>
                      </a:r>
                    </a:p>
                    <a:p>
                      <a:pPr algn="ctr">
                        <a:spcBef>
                          <a:spcPts val="200"/>
                        </a:spcBef>
                        <a:spcAft>
                          <a:spcPts val="100"/>
                        </a:spcAft>
                      </a:pPr>
                      <a:r>
                        <a:rPr lang="en-US" sz="1200" dirty="0">
                          <a:latin typeface="Arial" panose="020B0604020202020204" pitchFamily="34" charset="0"/>
                          <a:cs typeface="Arial" panose="020B0604020202020204" pitchFamily="34" charset="0"/>
                        </a:rPr>
                        <a:t>1 (0.10%)</a:t>
                      </a:r>
                    </a:p>
                    <a:p>
                      <a:pPr algn="ctr">
                        <a:spcBef>
                          <a:spcPts val="200"/>
                        </a:spcBef>
                        <a:spcAft>
                          <a:spcPts val="100"/>
                        </a:spcAft>
                      </a:pPr>
                      <a:r>
                        <a:rPr lang="en-US" sz="1200" dirty="0">
                          <a:latin typeface="Arial" panose="020B0604020202020204" pitchFamily="34" charset="0"/>
                          <a:cs typeface="Arial" panose="020B0604020202020204" pitchFamily="34" charset="0"/>
                        </a:rPr>
                        <a:t>2 (0.07%)</a:t>
                      </a:r>
                    </a:p>
                    <a:p>
                      <a:pPr algn="ctr">
                        <a:spcBef>
                          <a:spcPts val="200"/>
                        </a:spcBef>
                        <a:spcAft>
                          <a:spcPts val="100"/>
                        </a:spcAft>
                      </a:pPr>
                      <a:r>
                        <a:rPr lang="en-US" sz="1200" dirty="0">
                          <a:latin typeface="Arial" panose="020B0604020202020204" pitchFamily="34" charset="0"/>
                          <a:cs typeface="Arial" panose="020B0604020202020204" pitchFamily="34" charset="0"/>
                        </a:rPr>
                        <a:t>1 (0.02%)</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2</a:t>
                      </a:r>
                      <a:r>
                        <a:rPr lang="en-US" sz="1200" baseline="0" dirty="0">
                          <a:solidFill>
                            <a:sysClr val="windowText" lastClr="000000"/>
                          </a:solidFill>
                          <a:latin typeface="Arial" panose="020B0604020202020204" pitchFamily="34" charset="0"/>
                          <a:cs typeface="Arial" panose="020B0604020202020204" pitchFamily="34" charset="0"/>
                        </a:rPr>
                        <a:t> (0.06%)</a:t>
                      </a:r>
                      <a:endParaRPr lang="en-US" sz="1200" dirty="0">
                        <a:solidFill>
                          <a:sysClr val="windowText" lastClr="000000"/>
                        </a:solidFill>
                        <a:latin typeface="Arial" panose="020B0604020202020204" pitchFamily="34" charset="0"/>
                        <a:cs typeface="Arial" panose="020B0604020202020204" pitchFamily="34" charset="0"/>
                      </a:endParaRPr>
                    </a:p>
                  </a:txBody>
                  <a:tcPr>
                    <a:solidFill>
                      <a:srgbClr val="F2F0F4"/>
                    </a:solidFill>
                  </a:tcPr>
                </a:tc>
                <a:tc>
                  <a:txBody>
                    <a:bodyPr/>
                    <a:lstStyle/>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latin typeface="Arial" panose="020B0604020202020204" pitchFamily="34" charset="0"/>
                          <a:cs typeface="Arial" panose="020B0604020202020204" pitchFamily="34" charset="0"/>
                        </a:rPr>
                        <a:t>0</a:t>
                      </a:r>
                    </a:p>
                    <a:p>
                      <a:pPr algn="ctr">
                        <a:spcBef>
                          <a:spcPts val="200"/>
                        </a:spcBef>
                        <a:spcAft>
                          <a:spcPts val="100"/>
                        </a:spcAft>
                      </a:pPr>
                      <a:r>
                        <a:rPr lang="en-US" sz="1200" dirty="0">
                          <a:solidFill>
                            <a:sysClr val="windowText" lastClr="000000"/>
                          </a:solidFill>
                          <a:latin typeface="Arial" panose="020B0604020202020204" pitchFamily="34" charset="0"/>
                          <a:cs typeface="Arial" panose="020B0604020202020204" pitchFamily="34" charset="0"/>
                        </a:rPr>
                        <a:t>x</a:t>
                      </a:r>
                    </a:p>
                  </a:txBody>
                  <a:tcPr>
                    <a:solidFill>
                      <a:srgbClr val="F2F0F4"/>
                    </a:solidFill>
                  </a:tcPr>
                </a:tc>
                <a:extLst>
                  <a:ext uri="{0D108BD9-81ED-4DB2-BD59-A6C34878D82A}">
                    <a16:rowId xmlns:a16="http://schemas.microsoft.com/office/drawing/2014/main" val="2846061860"/>
                  </a:ext>
                </a:extLst>
              </a:tr>
              <a:tr h="1032492">
                <a:tc>
                  <a:txBody>
                    <a:bodyPr/>
                    <a:lstStyle/>
                    <a:p>
                      <a:pPr>
                        <a:spcBef>
                          <a:spcPts val="200"/>
                        </a:spcBef>
                        <a:spcAft>
                          <a:spcPts val="100"/>
                        </a:spcAft>
                      </a:pPr>
                      <a:r>
                        <a:rPr lang="en-US" sz="1150" b="1" baseline="0" dirty="0">
                          <a:latin typeface="Arial" panose="020B0604020202020204" pitchFamily="34" charset="0"/>
                          <a:cs typeface="Arial" panose="020B0604020202020204" pitchFamily="34" charset="0"/>
                        </a:rPr>
                        <a:t>Any PI </a:t>
                      </a:r>
                    </a:p>
                    <a:p>
                      <a:pPr>
                        <a:spcBef>
                          <a:spcPts val="200"/>
                        </a:spcBef>
                        <a:spcAft>
                          <a:spcPts val="100"/>
                        </a:spcAft>
                      </a:pPr>
                      <a:r>
                        <a:rPr lang="en-US" sz="1150" baseline="0" dirty="0">
                          <a:latin typeface="Arial" panose="020B0604020202020204" pitchFamily="34" charset="0"/>
                          <a:cs typeface="Arial" panose="020B0604020202020204" pitchFamily="34" charset="0"/>
                        </a:rPr>
                        <a:t>   ATV</a:t>
                      </a:r>
                    </a:p>
                    <a:p>
                      <a:pPr>
                        <a:spcBef>
                          <a:spcPts val="200"/>
                        </a:spcBef>
                        <a:spcAft>
                          <a:spcPts val="100"/>
                        </a:spcAft>
                      </a:pPr>
                      <a:r>
                        <a:rPr lang="en-US" sz="1150" baseline="0" dirty="0">
                          <a:latin typeface="Arial" panose="020B0604020202020204" pitchFamily="34" charset="0"/>
                          <a:cs typeface="Arial" panose="020B0604020202020204" pitchFamily="34" charset="0"/>
                        </a:rPr>
                        <a:t>   DRV</a:t>
                      </a:r>
                    </a:p>
                    <a:p>
                      <a:pPr>
                        <a:spcBef>
                          <a:spcPts val="200"/>
                        </a:spcBef>
                        <a:spcAft>
                          <a:spcPts val="100"/>
                        </a:spcAft>
                      </a:pPr>
                      <a:r>
                        <a:rPr lang="en-US" sz="1150" baseline="0" dirty="0">
                          <a:latin typeface="Arial" panose="020B0604020202020204" pitchFamily="34" charset="0"/>
                          <a:cs typeface="Arial" panose="020B0604020202020204" pitchFamily="34" charset="0"/>
                        </a:rPr>
                        <a:t>   LPV/r</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3830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1067</a:t>
                      </a:r>
                    </a:p>
                    <a:p>
                      <a:pPr algn="ctr">
                        <a:spcBef>
                          <a:spcPts val="200"/>
                        </a:spcBef>
                        <a:spcAft>
                          <a:spcPts val="100"/>
                        </a:spcAft>
                      </a:pPr>
                      <a:r>
                        <a:rPr lang="en-US" sz="1150" baseline="0" dirty="0">
                          <a:latin typeface="Arial" panose="020B0604020202020204" pitchFamily="34" charset="0"/>
                          <a:cs typeface="Arial" panose="020B0604020202020204" pitchFamily="34" charset="0"/>
                        </a:rPr>
                        <a:t>436</a:t>
                      </a:r>
                    </a:p>
                    <a:p>
                      <a:pPr algn="ctr">
                        <a:spcBef>
                          <a:spcPts val="200"/>
                        </a:spcBef>
                        <a:spcAft>
                          <a:spcPts val="100"/>
                        </a:spcAft>
                      </a:pPr>
                      <a:r>
                        <a:rPr lang="en-US" sz="1150" baseline="0" dirty="0">
                          <a:latin typeface="Arial" panose="020B0604020202020204" pitchFamily="34" charset="0"/>
                          <a:cs typeface="Arial" panose="020B0604020202020204" pitchFamily="34" charset="0"/>
                        </a:rPr>
                        <a:t>949</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112</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25</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16</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22</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9</a:t>
                      </a:r>
                    </a:p>
                    <a:p>
                      <a:pPr algn="ctr">
                        <a:spcBef>
                          <a:spcPts val="200"/>
                        </a:spcBef>
                        <a:spcAft>
                          <a:spcPts val="100"/>
                        </a:spcAft>
                      </a:pPr>
                      <a:r>
                        <a:rPr lang="en-US" sz="1150" baseline="0" dirty="0">
                          <a:latin typeface="Arial" panose="020B0604020202020204" pitchFamily="34" charset="0"/>
                          <a:cs typeface="Arial" panose="020B0604020202020204" pitchFamily="34" charset="0"/>
                        </a:rPr>
                        <a:t>3</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a:t>
                      </a:r>
                    </a:p>
                    <a:p>
                      <a:pPr algn="ctr">
                        <a:spcBef>
                          <a:spcPts val="200"/>
                        </a:spcBef>
                        <a:spcAft>
                          <a:spcPts val="100"/>
                        </a:spcAft>
                      </a:pPr>
                      <a:r>
                        <a:rPr lang="en-US" sz="1150" baseline="0" dirty="0">
                          <a:latin typeface="Arial" panose="020B0604020202020204" pitchFamily="34" charset="0"/>
                          <a:cs typeface="Arial" panose="020B0604020202020204" pitchFamily="34" charset="0"/>
                        </a:rPr>
                        <a:t>5</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1 (0.03%)</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 (0.09%)</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endParaRPr lang="en-US" sz="1150" baseline="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522284389"/>
                  </a:ext>
                </a:extLst>
              </a:tr>
              <a:tr h="787368">
                <a:tc>
                  <a:txBody>
                    <a:bodyPr/>
                    <a:lstStyle/>
                    <a:p>
                      <a:pPr>
                        <a:spcBef>
                          <a:spcPts val="200"/>
                        </a:spcBef>
                        <a:spcAft>
                          <a:spcPts val="100"/>
                        </a:spcAft>
                      </a:pPr>
                      <a:r>
                        <a:rPr lang="en-US" sz="1150" b="1" baseline="0" dirty="0">
                          <a:latin typeface="Arial" panose="020B0604020202020204" pitchFamily="34" charset="0"/>
                          <a:cs typeface="Arial" panose="020B0604020202020204" pitchFamily="34" charset="0"/>
                        </a:rPr>
                        <a:t>Any NNRTI</a:t>
                      </a:r>
                    </a:p>
                    <a:p>
                      <a:pPr>
                        <a:spcBef>
                          <a:spcPts val="200"/>
                        </a:spcBef>
                        <a:spcAft>
                          <a:spcPts val="100"/>
                        </a:spcAft>
                      </a:pPr>
                      <a:r>
                        <a:rPr lang="en-US" sz="1150" baseline="0" dirty="0">
                          <a:latin typeface="Arial" panose="020B0604020202020204" pitchFamily="34" charset="0"/>
                          <a:cs typeface="Arial" panose="020B0604020202020204" pitchFamily="34" charset="0"/>
                        </a:rPr>
                        <a:t>   EFV</a:t>
                      </a:r>
                    </a:p>
                    <a:p>
                      <a:pPr>
                        <a:spcBef>
                          <a:spcPts val="200"/>
                        </a:spcBef>
                        <a:spcAft>
                          <a:spcPts val="100"/>
                        </a:spcAft>
                      </a:pPr>
                      <a:r>
                        <a:rPr lang="en-US" sz="1150" baseline="0" dirty="0">
                          <a:latin typeface="Arial" panose="020B0604020202020204" pitchFamily="34" charset="0"/>
                          <a:cs typeface="Arial" panose="020B0604020202020204" pitchFamily="34" charset="0"/>
                        </a:rPr>
                        <a:t>   NVP</a:t>
                      </a:r>
                    </a:p>
                    <a:p>
                      <a:pPr>
                        <a:spcBef>
                          <a:spcPts val="200"/>
                        </a:spcBef>
                        <a:spcAft>
                          <a:spcPts val="100"/>
                        </a:spcAft>
                      </a:pPr>
                      <a:r>
                        <a:rPr lang="en-US" sz="1150" baseline="0" dirty="0">
                          <a:solidFill>
                            <a:sysClr val="windowText" lastClr="000000"/>
                          </a:solidFill>
                          <a:latin typeface="Arial" panose="020B0604020202020204" pitchFamily="34" charset="0"/>
                          <a:cs typeface="Arial" panose="020B0604020202020204" pitchFamily="34" charset="0"/>
                        </a:rPr>
                        <a:t>   RPV</a:t>
                      </a: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2304</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1037</a:t>
                      </a:r>
                    </a:p>
                    <a:p>
                      <a:pPr algn="ctr">
                        <a:spcBef>
                          <a:spcPts val="200"/>
                        </a:spcBef>
                        <a:spcAft>
                          <a:spcPts val="100"/>
                        </a:spcAft>
                      </a:pPr>
                      <a:r>
                        <a:rPr lang="en-US" sz="1150" baseline="0" dirty="0">
                          <a:latin typeface="Arial" panose="020B0604020202020204" pitchFamily="34" charset="0"/>
                          <a:cs typeface="Arial" panose="020B0604020202020204" pitchFamily="34" charset="0"/>
                        </a:rPr>
                        <a:t>943</a:t>
                      </a:r>
                    </a:p>
                    <a:p>
                      <a:pPr algn="ctr">
                        <a:spcBef>
                          <a:spcPts val="200"/>
                        </a:spcBef>
                        <a:spcAft>
                          <a:spcPts val="100"/>
                        </a:spcAft>
                      </a:pPr>
                      <a:r>
                        <a:rPr lang="en-US" sz="1150" baseline="0" dirty="0">
                          <a:solidFill>
                            <a:sysClr val="windowText" lastClr="000000"/>
                          </a:solidFill>
                          <a:latin typeface="Arial" panose="020B0604020202020204" pitchFamily="34" charset="0"/>
                          <a:cs typeface="Arial" panose="020B0604020202020204" pitchFamily="34" charset="0"/>
                        </a:rPr>
                        <a:t>329</a:t>
                      </a: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57</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25</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28</a:t>
                      </a:r>
                    </a:p>
                    <a:p>
                      <a:pPr algn="ctr">
                        <a:spcBef>
                          <a:spcPts val="200"/>
                        </a:spcBef>
                        <a:spcAft>
                          <a:spcPts val="100"/>
                        </a:spcAft>
                      </a:pPr>
                      <a:r>
                        <a:rPr lang="en-US" sz="1150" baseline="0" dirty="0">
                          <a:solidFill>
                            <a:sysClr val="windowText" lastClr="000000"/>
                          </a:solidFill>
                          <a:latin typeface="Arial" panose="020B0604020202020204" pitchFamily="34" charset="0"/>
                          <a:cs typeface="Arial" panose="020B0604020202020204" pitchFamily="34" charset="0"/>
                        </a:rPr>
                        <a:t>4</a:t>
                      </a: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5</a:t>
                      </a:r>
                    </a:p>
                    <a:p>
                      <a:pPr algn="ctr">
                        <a:spcBef>
                          <a:spcPts val="200"/>
                        </a:spcBef>
                        <a:spcAft>
                          <a:spcPts val="100"/>
                        </a:spcAft>
                      </a:pPr>
                      <a:r>
                        <a:rPr lang="en-US" sz="1150" baseline="0" dirty="0">
                          <a:latin typeface="Arial" panose="020B0604020202020204" pitchFamily="34" charset="0"/>
                          <a:cs typeface="Arial" panose="020B0604020202020204" pitchFamily="34" charset="0"/>
                        </a:rPr>
                        <a:t>3</a:t>
                      </a:r>
                    </a:p>
                    <a:p>
                      <a:pPr algn="ctr">
                        <a:spcBef>
                          <a:spcPts val="200"/>
                        </a:spcBef>
                        <a:spcAft>
                          <a:spcPts val="100"/>
                        </a:spcAft>
                      </a:pPr>
                      <a:r>
                        <a:rPr lang="en-US" sz="1150" baseline="0" dirty="0">
                          <a:latin typeface="Arial" panose="020B0604020202020204" pitchFamily="34" charset="0"/>
                          <a:cs typeface="Arial" panose="020B0604020202020204" pitchFamily="34" charset="0"/>
                        </a:rPr>
                        <a:t>2</a:t>
                      </a:r>
                    </a:p>
                    <a:p>
                      <a:pPr algn="ctr">
                        <a:spcBef>
                          <a:spcPts val="200"/>
                        </a:spcBef>
                        <a:spcAft>
                          <a:spcPts val="100"/>
                        </a:spcAft>
                      </a:pPr>
                      <a:r>
                        <a:rPr lang="en-US" sz="1150" baseline="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1 (0.04%)</a:t>
                      </a:r>
                    </a:p>
                    <a:p>
                      <a:pPr algn="ctr">
                        <a:spcBef>
                          <a:spcPts val="200"/>
                        </a:spcBef>
                        <a:spcAft>
                          <a:spcPts val="100"/>
                        </a:spcAft>
                      </a:pPr>
                      <a:r>
                        <a:rPr lang="en-US" sz="1150" baseline="0" dirty="0">
                          <a:latin typeface="Arial" panose="020B0604020202020204" pitchFamily="34" charset="0"/>
                          <a:cs typeface="Arial" panose="020B0604020202020204" pitchFamily="34" charset="0"/>
                        </a:rPr>
                        <a:t>1 (0.10%)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tc>
                  <a:txBody>
                    <a:bodyPr/>
                    <a:lstStyle/>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latin typeface="Arial" panose="020B0604020202020204" pitchFamily="34" charset="0"/>
                          <a:cs typeface="Arial" panose="020B0604020202020204" pitchFamily="34" charset="0"/>
                        </a:rPr>
                        <a:t>0</a:t>
                      </a:r>
                    </a:p>
                    <a:p>
                      <a:pPr algn="ctr">
                        <a:spcBef>
                          <a:spcPts val="200"/>
                        </a:spcBef>
                        <a:spcAft>
                          <a:spcPts val="100"/>
                        </a:spcAft>
                      </a:pPr>
                      <a:r>
                        <a:rPr lang="en-US" sz="1150" baseline="0" dirty="0">
                          <a:solidFill>
                            <a:sysClr val="windowText" lastClr="000000"/>
                          </a:solidFill>
                          <a:latin typeface="Arial" panose="020B0604020202020204" pitchFamily="34" charset="0"/>
                          <a:cs typeface="Arial" panose="020B0604020202020204" pitchFamily="34" charset="0"/>
                        </a:rPr>
                        <a:t>0</a:t>
                      </a:r>
                    </a:p>
                  </a:txBody>
                  <a:tcPr>
                    <a:solidFill>
                      <a:srgbClr val="F2F0F4"/>
                    </a:solidFill>
                  </a:tcPr>
                </a:tc>
                <a:extLst>
                  <a:ext uri="{0D108BD9-81ED-4DB2-BD59-A6C34878D82A}">
                    <a16:rowId xmlns:a16="http://schemas.microsoft.com/office/drawing/2014/main" val="3871169189"/>
                  </a:ext>
                </a:extLst>
              </a:tr>
              <a:tr h="1270188">
                <a:tc>
                  <a:txBody>
                    <a:bodyPr/>
                    <a:lstStyle/>
                    <a:p>
                      <a:pPr>
                        <a:spcBef>
                          <a:spcPts val="200"/>
                        </a:spcBef>
                        <a:spcAft>
                          <a:spcPts val="100"/>
                        </a:spcAft>
                      </a:pPr>
                      <a:r>
                        <a:rPr lang="en-US" sz="1800" b="1" dirty="0" err="1">
                          <a:latin typeface="Arial" panose="020B0604020202020204" pitchFamily="34" charset="0"/>
                          <a:cs typeface="Arial" panose="020B0604020202020204" pitchFamily="34" charset="0"/>
                        </a:rPr>
                        <a:t>InSTI</a:t>
                      </a:r>
                      <a:endParaRPr lang="en-US" sz="1800" b="1" dirty="0">
                        <a:latin typeface="Arial" panose="020B0604020202020204" pitchFamily="34" charset="0"/>
                        <a:cs typeface="Arial" panose="020B0604020202020204" pitchFamily="34" charset="0"/>
                      </a:endParaRPr>
                    </a:p>
                    <a:p>
                      <a:pPr>
                        <a:spcBef>
                          <a:spcPts val="200"/>
                        </a:spcBef>
                        <a:spcAft>
                          <a:spcPts val="100"/>
                        </a:spcAft>
                      </a:pPr>
                      <a:r>
                        <a:rPr lang="en-US" sz="1800" dirty="0">
                          <a:latin typeface="Arial" panose="020B0604020202020204" pitchFamily="34" charset="0"/>
                          <a:cs typeface="Arial" panose="020B0604020202020204" pitchFamily="34" charset="0"/>
                        </a:rPr>
                        <a:t>   DTG</a:t>
                      </a:r>
                    </a:p>
                    <a:p>
                      <a:pPr>
                        <a:spcBef>
                          <a:spcPts val="200"/>
                        </a:spcBef>
                        <a:spcAft>
                          <a:spcPts val="100"/>
                        </a:spcAft>
                      </a:pPr>
                      <a:r>
                        <a:rPr lang="en-US" sz="1800" dirty="0">
                          <a:latin typeface="Arial" panose="020B0604020202020204" pitchFamily="34" charset="0"/>
                          <a:cs typeface="Arial" panose="020B0604020202020204" pitchFamily="34" charset="0"/>
                        </a:rPr>
                        <a:t>   EVG</a:t>
                      </a:r>
                    </a:p>
                    <a:p>
                      <a:pPr>
                        <a:spcBef>
                          <a:spcPts val="200"/>
                        </a:spcBef>
                        <a:spcAft>
                          <a:spcPts val="100"/>
                        </a:spcAft>
                      </a:pPr>
                      <a:r>
                        <a:rPr lang="en-US" sz="1800" dirty="0">
                          <a:latin typeface="Arial" panose="020B0604020202020204" pitchFamily="34" charset="0"/>
                          <a:cs typeface="Arial" panose="020B0604020202020204" pitchFamily="34" charset="0"/>
                        </a:rPr>
                        <a:t>   RAL</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725</a:t>
                      </a:r>
                    </a:p>
                    <a:p>
                      <a:pPr algn="ctr">
                        <a:spcBef>
                          <a:spcPts val="200"/>
                        </a:spcBef>
                        <a:spcAft>
                          <a:spcPts val="100"/>
                        </a:spcAft>
                      </a:pPr>
                      <a:r>
                        <a:rPr lang="en-US" sz="1800" dirty="0">
                          <a:latin typeface="Arial" panose="020B0604020202020204" pitchFamily="34" charset="0"/>
                          <a:cs typeface="Arial" panose="020B0604020202020204" pitchFamily="34" charset="0"/>
                        </a:rPr>
                        <a:t>248</a:t>
                      </a:r>
                    </a:p>
                    <a:p>
                      <a:pPr algn="ctr">
                        <a:spcBef>
                          <a:spcPts val="200"/>
                        </a:spcBef>
                        <a:spcAft>
                          <a:spcPts val="100"/>
                        </a:spcAft>
                      </a:pPr>
                      <a:r>
                        <a:rPr lang="en-US" sz="1800" dirty="0">
                          <a:latin typeface="Arial" panose="020B0604020202020204" pitchFamily="34" charset="0"/>
                          <a:cs typeface="Arial" panose="020B0604020202020204" pitchFamily="34" charset="0"/>
                        </a:rPr>
                        <a:t>217</a:t>
                      </a:r>
                    </a:p>
                    <a:p>
                      <a:pPr algn="ctr">
                        <a:spcBef>
                          <a:spcPts val="200"/>
                        </a:spcBef>
                        <a:spcAft>
                          <a:spcPts val="100"/>
                        </a:spcAft>
                      </a:pPr>
                      <a:r>
                        <a:rPr lang="en-US" sz="1800" dirty="0">
                          <a:latin typeface="Arial" panose="020B0604020202020204" pitchFamily="34" charset="0"/>
                          <a:cs typeface="Arial" panose="020B0604020202020204" pitchFamily="34" charset="0"/>
                        </a:rPr>
                        <a:t>268</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21</a:t>
                      </a:r>
                    </a:p>
                    <a:p>
                      <a:pPr algn="ctr">
                        <a:spcBef>
                          <a:spcPts val="200"/>
                        </a:spcBef>
                        <a:spcAft>
                          <a:spcPts val="100"/>
                        </a:spcAft>
                      </a:pPr>
                      <a:r>
                        <a:rPr lang="en-US" sz="1800" dirty="0">
                          <a:latin typeface="Arial" panose="020B0604020202020204" pitchFamily="34" charset="0"/>
                          <a:cs typeface="Arial" panose="020B0604020202020204" pitchFamily="34" charset="0"/>
                        </a:rPr>
                        <a:t>9</a:t>
                      </a:r>
                    </a:p>
                    <a:p>
                      <a:pPr algn="ctr">
                        <a:spcBef>
                          <a:spcPts val="200"/>
                        </a:spcBef>
                        <a:spcAft>
                          <a:spcPts val="100"/>
                        </a:spcAft>
                      </a:pPr>
                      <a:r>
                        <a:rPr lang="en-US" sz="1800" dirty="0">
                          <a:latin typeface="Arial" panose="020B0604020202020204" pitchFamily="34" charset="0"/>
                          <a:cs typeface="Arial" panose="020B0604020202020204" pitchFamily="34" charset="0"/>
                        </a:rPr>
                        <a:t>6</a:t>
                      </a:r>
                    </a:p>
                    <a:p>
                      <a:pPr algn="ctr">
                        <a:spcBef>
                          <a:spcPts val="200"/>
                        </a:spcBef>
                        <a:spcAft>
                          <a:spcPts val="100"/>
                        </a:spcAft>
                      </a:pPr>
                      <a:r>
                        <a:rPr lang="en-US" sz="1800" dirty="0">
                          <a:latin typeface="Arial" panose="020B0604020202020204" pitchFamily="34" charset="0"/>
                          <a:cs typeface="Arial" panose="020B0604020202020204" pitchFamily="34" charset="0"/>
                        </a:rPr>
                        <a:t>8</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3</a:t>
                      </a:r>
                    </a:p>
                    <a:p>
                      <a:pPr algn="ctr">
                        <a:spcBef>
                          <a:spcPts val="200"/>
                        </a:spcBef>
                        <a:spcAft>
                          <a:spcPts val="100"/>
                        </a:spcAft>
                      </a:pPr>
                      <a:r>
                        <a:rPr lang="en-US" sz="1800" dirty="0">
                          <a:latin typeface="Arial" panose="020B0604020202020204" pitchFamily="34" charset="0"/>
                          <a:cs typeface="Arial" panose="020B0604020202020204" pitchFamily="34" charset="0"/>
                        </a:rPr>
                        <a:t>2</a:t>
                      </a:r>
                    </a:p>
                    <a:p>
                      <a:pPr algn="ctr">
                        <a:spcBef>
                          <a:spcPts val="200"/>
                        </a:spcBef>
                        <a:spcAft>
                          <a:spcPts val="100"/>
                        </a:spcAft>
                      </a:pPr>
                      <a:r>
                        <a:rPr lang="en-US" sz="1800" dirty="0">
                          <a:latin typeface="Arial" panose="020B0604020202020204" pitchFamily="34" charset="0"/>
                          <a:cs typeface="Arial" panose="020B0604020202020204" pitchFamily="34" charset="0"/>
                        </a:rPr>
                        <a:t>1</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b="1" dirty="0">
                          <a:latin typeface="Arial" panose="020B0604020202020204" pitchFamily="34" charset="0"/>
                          <a:cs typeface="Arial" panose="020B0604020202020204" pitchFamily="34" charset="0"/>
                        </a:rPr>
                        <a:t>1 (0.14%)</a:t>
                      </a:r>
                    </a:p>
                    <a:p>
                      <a:pPr algn="ctr">
                        <a:spcBef>
                          <a:spcPts val="200"/>
                        </a:spcBef>
                        <a:spcAft>
                          <a:spcPts val="100"/>
                        </a:spcAft>
                      </a:pPr>
                      <a:r>
                        <a:rPr lang="en-US" sz="1800" b="1" dirty="0">
                          <a:latin typeface="Arial" panose="020B0604020202020204" pitchFamily="34" charset="0"/>
                          <a:cs typeface="Arial" panose="020B0604020202020204" pitchFamily="34" charset="0"/>
                        </a:rPr>
                        <a:t>1 (0.40%)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tc>
                  <a:txBody>
                    <a:bodyPr/>
                    <a:lstStyle/>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p>
                    <a:p>
                      <a:pPr algn="ctr">
                        <a:spcBef>
                          <a:spcPts val="200"/>
                        </a:spcBef>
                        <a:spcAft>
                          <a:spcPts val="100"/>
                        </a:spcAft>
                      </a:pPr>
                      <a:r>
                        <a:rPr lang="en-US" sz="1800" dirty="0">
                          <a:latin typeface="Arial" panose="020B0604020202020204" pitchFamily="34" charset="0"/>
                          <a:cs typeface="Arial" panose="020B0604020202020204" pitchFamily="34" charset="0"/>
                        </a:rPr>
                        <a:t>0</a:t>
                      </a:r>
                      <a:endParaRPr lang="en-US" sz="1800" dirty="0">
                        <a:solidFill>
                          <a:sysClr val="windowText" lastClr="000000"/>
                        </a:solidFill>
                        <a:latin typeface="Arial" panose="020B0604020202020204" pitchFamily="34" charset="0"/>
                        <a:cs typeface="Arial" panose="020B0604020202020204" pitchFamily="34" charset="0"/>
                      </a:endParaRPr>
                    </a:p>
                  </a:txBody>
                  <a:tcPr>
                    <a:solidFill>
                      <a:srgbClr val="E7E4EC"/>
                    </a:solidFill>
                  </a:tcPr>
                </a:tc>
                <a:extLst>
                  <a:ext uri="{0D108BD9-81ED-4DB2-BD59-A6C34878D82A}">
                    <a16:rowId xmlns:a16="http://schemas.microsoft.com/office/drawing/2014/main" val="94597190"/>
                  </a:ext>
                </a:extLst>
              </a:tr>
            </a:tbl>
          </a:graphicData>
        </a:graphic>
      </p:graphicFrame>
    </p:spTree>
    <p:extLst>
      <p:ext uri="{BB962C8B-B14F-4D97-AF65-F5344CB8AC3E}">
        <p14:creationId xmlns:p14="http://schemas.microsoft.com/office/powerpoint/2010/main" val="24662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50B5A76C-6877-4622-80D4-9EE984EE47ED}"/>
              </a:ext>
            </a:extLst>
          </p:cNvPr>
          <p:cNvGraphicFramePr>
            <a:graphicFrameLocks noGrp="1"/>
          </p:cNvGraphicFramePr>
          <p:nvPr>
            <p:ph idx="1"/>
            <p:extLst>
              <p:ext uri="{D42A27DB-BD31-4B8C-83A1-F6EECF244321}">
                <p14:modId xmlns:p14="http://schemas.microsoft.com/office/powerpoint/2010/main" val="3828787422"/>
              </p:ext>
            </p:extLst>
          </p:nvPr>
        </p:nvGraphicFramePr>
        <p:xfrm>
          <a:off x="152400" y="1047749"/>
          <a:ext cx="8891792" cy="3777533"/>
        </p:xfrm>
        <a:graphic>
          <a:graphicData uri="http://schemas.openxmlformats.org/drawingml/2006/table">
            <a:tbl>
              <a:tblPr firstRow="1" bandRow="1">
                <a:tableStyleId>{00A15C55-8517-42AA-B614-E9B94910E393}</a:tableStyleId>
              </a:tblPr>
              <a:tblGrid>
                <a:gridCol w="1747636">
                  <a:extLst>
                    <a:ext uri="{9D8B030D-6E8A-4147-A177-3AD203B41FA5}">
                      <a16:colId xmlns:a16="http://schemas.microsoft.com/office/drawing/2014/main" val="3635080742"/>
                    </a:ext>
                  </a:extLst>
                </a:gridCol>
                <a:gridCol w="1452764">
                  <a:extLst>
                    <a:ext uri="{9D8B030D-6E8A-4147-A177-3AD203B41FA5}">
                      <a16:colId xmlns:a16="http://schemas.microsoft.com/office/drawing/2014/main" val="3513969246"/>
                    </a:ext>
                  </a:extLst>
                </a:gridCol>
                <a:gridCol w="2819400">
                  <a:extLst>
                    <a:ext uri="{9D8B030D-6E8A-4147-A177-3AD203B41FA5}">
                      <a16:colId xmlns:a16="http://schemas.microsoft.com/office/drawing/2014/main" val="2721591704"/>
                    </a:ext>
                  </a:extLst>
                </a:gridCol>
                <a:gridCol w="2871992">
                  <a:extLst>
                    <a:ext uri="{9D8B030D-6E8A-4147-A177-3AD203B41FA5}">
                      <a16:colId xmlns:a16="http://schemas.microsoft.com/office/drawing/2014/main" val="1281557058"/>
                    </a:ext>
                  </a:extLst>
                </a:gridCol>
              </a:tblGrid>
              <a:tr h="551209">
                <a:tc gridSpan="4">
                  <a:txBody>
                    <a:bodyPr/>
                    <a:lstStyle/>
                    <a:p>
                      <a:pPr marL="0" marR="0" lvl="0" indent="0" algn="ctr" rtl="0">
                        <a:lnSpc>
                          <a:spcPct val="105000"/>
                        </a:lnSpc>
                        <a:spcBef>
                          <a:spcPts val="0"/>
                        </a:spcBef>
                        <a:spcAft>
                          <a:spcPts val="0"/>
                        </a:spcAft>
                        <a:buNone/>
                      </a:pPr>
                      <a:r>
                        <a:rPr lang="en-US" sz="1800" u="none" strike="noStrike" cap="none" dirty="0">
                          <a:latin typeface="Arial" panose="020B0604020202020204" pitchFamily="34" charset="0"/>
                          <a:cs typeface="Arial" panose="020B0604020202020204" pitchFamily="34" charset="0"/>
                        </a:rPr>
                        <a:t>Details of Prospective NTD</a:t>
                      </a:r>
                      <a:r>
                        <a:rPr lang="en-US" sz="1800" u="none" strike="noStrike" cap="none" baseline="0" dirty="0">
                          <a:latin typeface="Arial" panose="020B0604020202020204" pitchFamily="34" charset="0"/>
                          <a:cs typeface="Arial" panose="020B0604020202020204" pitchFamily="34" charset="0"/>
                        </a:rPr>
                        <a:t> </a:t>
                      </a:r>
                      <a:r>
                        <a:rPr lang="en-US" sz="1800" u="none" strike="noStrike" cap="none" dirty="0">
                          <a:latin typeface="Arial" panose="020B0604020202020204" pitchFamily="34" charset="0"/>
                          <a:cs typeface="Arial" panose="020B0604020202020204" pitchFamily="34" charset="0"/>
                        </a:rPr>
                        <a:t>Case</a:t>
                      </a:r>
                    </a:p>
                    <a:p>
                      <a:pPr marL="0" marR="0" lvl="0" indent="0" algn="ctr" rtl="0">
                        <a:lnSpc>
                          <a:spcPct val="105000"/>
                        </a:lnSpc>
                        <a:spcBef>
                          <a:spcPts val="0"/>
                        </a:spcBef>
                        <a:spcAft>
                          <a:spcPts val="0"/>
                        </a:spcAft>
                        <a:buNone/>
                      </a:pPr>
                      <a:r>
                        <a:rPr lang="en-US" sz="1800" u="none" strike="noStrike" cap="none" dirty="0">
                          <a:latin typeface="Arial" panose="020B0604020202020204" pitchFamily="34" charset="0"/>
                          <a:cs typeface="Arial" panose="020B0604020202020204" pitchFamily="34" charset="0"/>
                        </a:rPr>
                        <a:t>with Periconception Drug Exposure through January 2019</a:t>
                      </a:r>
                      <a:endParaRPr lang="en-US" sz="1800" i="0" u="none" strike="noStrike" cap="none" dirty="0">
                        <a:latin typeface="Arial" panose="020B0604020202020204" pitchFamily="34" charset="0"/>
                        <a:ea typeface="Calibri"/>
                        <a:cs typeface="Arial" panose="020B0604020202020204" pitchFamily="34" charset="0"/>
                        <a:sym typeface="Calibri"/>
                      </a:endParaRPr>
                    </a:p>
                  </a:txBody>
                  <a:tcPr marL="68580" marR="68580" marT="34290" marB="34290"/>
                </a:tc>
                <a:tc hMerge="1">
                  <a:txBody>
                    <a:bodyPr/>
                    <a:lstStyle/>
                    <a:p>
                      <a:pPr marL="0" marR="0" lvl="0" indent="0" algn="ctr" rtl="0">
                        <a:lnSpc>
                          <a:spcPct val="105000"/>
                        </a:lnSpc>
                        <a:spcBef>
                          <a:spcPts val="0"/>
                        </a:spcBef>
                        <a:spcAft>
                          <a:spcPts val="0"/>
                        </a:spcAft>
                        <a:buNone/>
                      </a:pPr>
                      <a:endParaRPr lang="en-US" sz="1200" i="1" u="none" strike="noStrike" cap="none" dirty="0">
                        <a:latin typeface="+mn-lt"/>
                        <a:ea typeface="Calibri"/>
                        <a:cs typeface="Arial" panose="020B0604020202020204" pitchFamily="34" charset="0"/>
                        <a:sym typeface="Calibri"/>
                      </a:endParaRPr>
                    </a:p>
                  </a:txBody>
                  <a:tcPr marL="68580" marR="68580" marT="34290" marB="34290"/>
                </a:tc>
                <a:tc hMerge="1">
                  <a:txBody>
                    <a:bodyPr/>
                    <a:lstStyle/>
                    <a:p>
                      <a:pPr marL="0" marR="0" lvl="0" indent="0" algn="ctr" rtl="0">
                        <a:lnSpc>
                          <a:spcPct val="105000"/>
                        </a:lnSpc>
                        <a:spcBef>
                          <a:spcPts val="0"/>
                        </a:spcBef>
                        <a:spcAft>
                          <a:spcPts val="0"/>
                        </a:spcAft>
                        <a:buNone/>
                      </a:pPr>
                      <a:endParaRPr lang="en-US" sz="1200" i="0" u="none" strike="noStrike" cap="none" dirty="0">
                        <a:latin typeface="+mn-lt"/>
                        <a:ea typeface="Calibri"/>
                        <a:cs typeface="Arial" panose="020B0604020202020204" pitchFamily="34" charset="0"/>
                        <a:sym typeface="Calibri"/>
                      </a:endParaRPr>
                    </a:p>
                  </a:txBody>
                  <a:tcPr marL="68580" marR="68580" marT="34290" marB="34290"/>
                </a:tc>
                <a:tc hMerge="1">
                  <a:txBody>
                    <a:bodyPr/>
                    <a:lstStyle/>
                    <a:p>
                      <a:pPr marL="0" marR="0" lvl="0" indent="0" algn="ctr" rtl="0">
                        <a:lnSpc>
                          <a:spcPct val="105000"/>
                        </a:lnSpc>
                        <a:spcBef>
                          <a:spcPts val="0"/>
                        </a:spcBef>
                        <a:spcAft>
                          <a:spcPts val="0"/>
                        </a:spcAft>
                        <a:buNone/>
                      </a:pPr>
                      <a:endParaRPr lang="en-US" sz="1200" i="0" u="none" strike="noStrike" cap="none" dirty="0">
                        <a:latin typeface="+mn-lt"/>
                        <a:ea typeface="Calibri"/>
                        <a:cs typeface="Arial" panose="020B0604020202020204" pitchFamily="34" charset="0"/>
                        <a:sym typeface="Calibri"/>
                      </a:endParaRPr>
                    </a:p>
                  </a:txBody>
                  <a:tcPr marL="68580" marR="68580" marT="34290" marB="34290"/>
                </a:tc>
                <a:extLst>
                  <a:ext uri="{0D108BD9-81ED-4DB2-BD59-A6C34878D82A}">
                    <a16:rowId xmlns:a16="http://schemas.microsoft.com/office/drawing/2014/main" val="325057746"/>
                  </a:ext>
                </a:extLst>
              </a:tr>
              <a:tr h="301733">
                <a:tc>
                  <a:txBody>
                    <a:bodyPr/>
                    <a:lstStyle/>
                    <a:p>
                      <a:pPr>
                        <a:lnSpc>
                          <a:spcPct val="100000"/>
                        </a:lnSpc>
                        <a:spcBef>
                          <a:spcPts val="200"/>
                        </a:spcBef>
                        <a:spcAft>
                          <a:spcPts val="200"/>
                        </a:spcAft>
                      </a:pPr>
                      <a:r>
                        <a:rPr lang="en-US" sz="1400" b="1" dirty="0">
                          <a:latin typeface="Arial" panose="020B0604020202020204" pitchFamily="34" charset="0"/>
                          <a:cs typeface="Arial" panose="020B0604020202020204" pitchFamily="34" charset="0"/>
                        </a:rPr>
                        <a:t>Defect</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u="none" strike="noStrike" kern="1200" cap="none" dirty="0">
                          <a:latin typeface="Arial" panose="020B0604020202020204" pitchFamily="34" charset="0"/>
                          <a:cs typeface="Arial" panose="020B0604020202020204" pitchFamily="34" charset="0"/>
                          <a:sym typeface="Calibri"/>
                        </a:rPr>
                        <a:t>Anencephaly</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i="0" dirty="0">
                          <a:latin typeface="Arial" panose="020B0604020202020204" pitchFamily="34" charset="0"/>
                          <a:cs typeface="Arial" panose="020B0604020202020204" pitchFamily="34" charset="0"/>
                        </a:rPr>
                        <a:t>Myelomeningocele </a:t>
                      </a: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i="0" dirty="0" err="1">
                          <a:latin typeface="Arial" panose="020B0604020202020204" pitchFamily="34" charset="0"/>
                          <a:cs typeface="Arial" panose="020B0604020202020204" pitchFamily="34" charset="0"/>
                        </a:rPr>
                        <a:t>Meningocele</a:t>
                      </a:r>
                      <a:endParaRPr lang="en-US" sz="1400" i="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3249039731"/>
                  </a:ext>
                </a:extLst>
              </a:tr>
              <a:tr h="1415816">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dirty="0">
                          <a:latin typeface="Arial" panose="020B0604020202020204" pitchFamily="34" charset="0"/>
                          <a:cs typeface="Arial" panose="020B0604020202020204" pitchFamily="34" charset="0"/>
                        </a:rPr>
                        <a:t>Drug exposure (timing) </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dirty="0" err="1">
                          <a:latin typeface="Arial" panose="020B0604020202020204" pitchFamily="34" charset="0"/>
                          <a:cs typeface="Arial" panose="020B0604020202020204" pitchFamily="34" charset="0"/>
                        </a:rPr>
                        <a:t>Abacavir</a:t>
                      </a:r>
                      <a:r>
                        <a:rPr lang="en-US" sz="1400" dirty="0">
                          <a:latin typeface="Arial" panose="020B0604020202020204" pitchFamily="34" charset="0"/>
                          <a:cs typeface="Arial" panose="020B0604020202020204" pitchFamily="34" charset="0"/>
                        </a:rPr>
                        <a:t> (P)</a:t>
                      </a:r>
                    </a:p>
                    <a:p>
                      <a:pPr>
                        <a:lnSpc>
                          <a:spcPct val="100000"/>
                        </a:lnSpc>
                        <a:spcBef>
                          <a:spcPts val="200"/>
                        </a:spcBef>
                        <a:spcAft>
                          <a:spcPts val="200"/>
                        </a:spcAft>
                      </a:pPr>
                      <a:r>
                        <a:rPr lang="en-US" sz="1400" dirty="0" err="1">
                          <a:latin typeface="Arial" panose="020B0604020202020204" pitchFamily="34" charset="0"/>
                          <a:cs typeface="Arial" panose="020B0604020202020204" pitchFamily="34" charset="0"/>
                        </a:rPr>
                        <a:t>Dolutegravir</a:t>
                      </a:r>
                      <a:r>
                        <a:rPr lang="en-US" sz="1400" dirty="0">
                          <a:latin typeface="Arial" panose="020B0604020202020204" pitchFamily="34" charset="0"/>
                          <a:cs typeface="Arial" panose="020B0604020202020204" pitchFamily="34" charset="0"/>
                        </a:rPr>
                        <a:t> (P)</a:t>
                      </a:r>
                    </a:p>
                    <a:p>
                      <a:pPr>
                        <a:lnSpc>
                          <a:spcPct val="100000"/>
                        </a:lnSpc>
                        <a:spcBef>
                          <a:spcPts val="200"/>
                        </a:spcBef>
                        <a:spcAft>
                          <a:spcPts val="200"/>
                        </a:spcAft>
                      </a:pPr>
                      <a:r>
                        <a:rPr lang="en-US" sz="1400" dirty="0">
                          <a:latin typeface="Arial" panose="020B0604020202020204" pitchFamily="34" charset="0"/>
                          <a:cs typeface="Arial" panose="020B0604020202020204" pitchFamily="34" charset="0"/>
                        </a:rPr>
                        <a:t>Lamivudine (P)</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marL="0" marR="0">
                        <a:lnSpc>
                          <a:spcPct val="107000"/>
                        </a:lnSpc>
                        <a:spcBef>
                          <a:spcPts val="200"/>
                        </a:spcBef>
                        <a:spcAft>
                          <a:spcPts val="2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Efavirenz (P)</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Emtricitabine (P)</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Tenofovir Disoproxil Fumarate (P)</a:t>
                      </a:r>
                    </a:p>
                    <a:p>
                      <a:pPr marL="0" marR="0">
                        <a:lnSpc>
                          <a:spcPct val="107000"/>
                        </a:lnSpc>
                        <a:spcBef>
                          <a:spcPts val="200"/>
                        </a:spcBef>
                        <a:spcAft>
                          <a:spcPts val="200"/>
                        </a:spcAft>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Lamivudine (T2)</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Nelfinavir (T2)</a:t>
                      </a:r>
                      <a:b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Zidovudine (T2)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tc>
                <a:tc>
                  <a:txBody>
                    <a:bodyPr/>
                    <a:lstStyle/>
                    <a:p>
                      <a:pPr>
                        <a:lnSpc>
                          <a:spcPct val="100000"/>
                        </a:lnSpc>
                        <a:spcBef>
                          <a:spcPts val="200"/>
                        </a:spcBef>
                        <a:spcAft>
                          <a:spcPts val="200"/>
                        </a:spcAft>
                      </a:pPr>
                      <a:r>
                        <a:rPr lang="en-US" sz="1400" kern="1200" dirty="0">
                          <a:solidFill>
                            <a:schemeClr val="dk1"/>
                          </a:solidFill>
                          <a:effectLst/>
                          <a:latin typeface="Arial" panose="020B0604020202020204" pitchFamily="34" charset="0"/>
                          <a:ea typeface="+mn-ea"/>
                          <a:cs typeface="Arial" panose="020B0604020202020204" pitchFamily="34" charset="0"/>
                        </a:rPr>
                        <a:t> Atazanavir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Emtricitabine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Ritonavir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Tenofovir Disoproxil Fumarate (P)</a:t>
                      </a:r>
                      <a:br>
                        <a:rPr lang="en-US" sz="1400" kern="1200" dirty="0">
                          <a:solidFill>
                            <a:schemeClr val="dk1"/>
                          </a:solidFill>
                          <a:effectLst/>
                          <a:latin typeface="Arial" panose="020B0604020202020204" pitchFamily="34" charset="0"/>
                          <a:ea typeface="+mn-ea"/>
                          <a:cs typeface="Arial" panose="020B0604020202020204" pitchFamily="34" charset="0"/>
                        </a:rPr>
                      </a:br>
                      <a:r>
                        <a:rPr lang="en-US" sz="1400" kern="1200" dirty="0">
                          <a:solidFill>
                            <a:schemeClr val="dk1"/>
                          </a:solidFill>
                          <a:effectLst/>
                          <a:latin typeface="Arial" panose="020B0604020202020204" pitchFamily="34" charset="0"/>
                          <a:ea typeface="+mn-ea"/>
                          <a:cs typeface="Arial" panose="020B0604020202020204" pitchFamily="34" charset="0"/>
                        </a:rPr>
                        <a:t> Zidovudine (T3)</a:t>
                      </a:r>
                      <a:endParaRPr lang="en-US" sz="1400" i="0" dirty="0">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1675220341"/>
                  </a:ext>
                </a:extLst>
              </a:tr>
              <a:tr h="301733">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dirty="0">
                          <a:latin typeface="Arial" panose="020B0604020202020204" pitchFamily="34" charset="0"/>
                          <a:cs typeface="Arial" panose="020B0604020202020204" pitchFamily="34" charset="0"/>
                        </a:rPr>
                        <a:t>Country of report</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dirty="0">
                          <a:latin typeface="Arial" panose="020B0604020202020204" pitchFamily="34" charset="0"/>
                          <a:cs typeface="Arial" panose="020B0604020202020204" pitchFamily="34" charset="0"/>
                        </a:rPr>
                        <a:t>US</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US</a:t>
                      </a: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US</a:t>
                      </a:r>
                    </a:p>
                  </a:txBody>
                  <a:tcPr marL="68580" marR="68580" marT="34290" marB="34290"/>
                </a:tc>
                <a:extLst>
                  <a:ext uri="{0D108BD9-81ED-4DB2-BD59-A6C34878D82A}">
                    <a16:rowId xmlns:a16="http://schemas.microsoft.com/office/drawing/2014/main" val="1934871992"/>
                  </a:ext>
                </a:extLst>
              </a:tr>
              <a:tr h="301733">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dirty="0">
                          <a:latin typeface="Arial" panose="020B0604020202020204" pitchFamily="34" charset="0"/>
                          <a:cs typeface="Arial" panose="020B0604020202020204" pitchFamily="34" charset="0"/>
                        </a:rPr>
                        <a:t>Outcome</a:t>
                      </a:r>
                      <a:endParaRPr lang="en-US" sz="1400" b="1"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dirty="0">
                          <a:latin typeface="Arial" panose="020B0604020202020204" pitchFamily="34" charset="0"/>
                          <a:cs typeface="Arial" panose="020B0604020202020204" pitchFamily="34" charset="0"/>
                        </a:rPr>
                        <a:t>Stillbirth</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Livebirth</a:t>
                      </a:r>
                      <a:r>
                        <a:rPr lang="en-US" sz="1400" i="0" baseline="0" dirty="0">
                          <a:latin typeface="Arial" panose="020B0604020202020204" pitchFamily="34" charset="0"/>
                          <a:cs typeface="Arial" panose="020B0604020202020204" pitchFamily="34" charset="0"/>
                        </a:rPr>
                        <a:t> </a:t>
                      </a:r>
                      <a:endParaRPr lang="en-US" sz="1400" i="0" dirty="0">
                        <a:latin typeface="Arial" panose="020B0604020202020204" pitchFamily="34" charset="0"/>
                        <a:cs typeface="Arial" panose="020B0604020202020204" pitchFamily="34" charset="0"/>
                      </a:endParaRP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Livebirth</a:t>
                      </a:r>
                    </a:p>
                  </a:txBody>
                  <a:tcPr marL="68580" marR="68580" marT="34290" marB="34290"/>
                </a:tc>
                <a:extLst>
                  <a:ext uri="{0D108BD9-81ED-4DB2-BD59-A6C34878D82A}">
                    <a16:rowId xmlns:a16="http://schemas.microsoft.com/office/drawing/2014/main" val="2784024056"/>
                  </a:ext>
                </a:extLst>
              </a:tr>
              <a:tr h="530072">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b="1" i="0" dirty="0">
                          <a:latin typeface="Arial" panose="020B0604020202020204" pitchFamily="34" charset="0"/>
                          <a:cs typeface="Arial" panose="020B0604020202020204" pitchFamily="34" charset="0"/>
                        </a:rPr>
                        <a:t>Confounding factors</a:t>
                      </a: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Hispanic</a:t>
                      </a:r>
                    </a:p>
                  </a:txBody>
                  <a:tcPr marL="68580" marR="68580" marT="34290" marB="34290"/>
                </a:tc>
                <a:tc>
                  <a:txBody>
                    <a:bodyPr/>
                    <a:lstStyle/>
                    <a:p>
                      <a:pPr>
                        <a:lnSpc>
                          <a:spcPct val="100000"/>
                        </a:lnSpc>
                        <a:spcBef>
                          <a:spcPts val="200"/>
                        </a:spcBef>
                        <a:spcAft>
                          <a:spcPts val="200"/>
                        </a:spcAft>
                      </a:pPr>
                      <a:r>
                        <a:rPr lang="en-US" sz="1400" i="0" dirty="0">
                          <a:latin typeface="Arial" panose="020B0604020202020204" pitchFamily="34" charset="0"/>
                          <a:cs typeface="Arial" panose="020B0604020202020204" pitchFamily="34" charset="0"/>
                        </a:rPr>
                        <a:t>Fetal alcohol syndrome</a:t>
                      </a:r>
                    </a:p>
                  </a:txBody>
                  <a:tcPr marL="68580" marR="68580" marT="34290" marB="34290"/>
                </a:tc>
                <a:tc>
                  <a:txBody>
                    <a:bodyPr/>
                    <a:lstStyle/>
                    <a:p>
                      <a:pPr marL="0" marR="0" lvl="0" indent="0" algn="l" defTabSz="914400" rtl="0" eaLnBrk="1" fontAlgn="auto" latinLnBrk="0" hangingPunct="1">
                        <a:lnSpc>
                          <a:spcPct val="100000"/>
                        </a:lnSpc>
                        <a:spcBef>
                          <a:spcPts val="200"/>
                        </a:spcBef>
                        <a:spcAft>
                          <a:spcPts val="200"/>
                        </a:spcAft>
                        <a:buClrTx/>
                        <a:buSzTx/>
                        <a:buFontTx/>
                        <a:buNone/>
                        <a:tabLst/>
                        <a:defRPr/>
                      </a:pPr>
                      <a:r>
                        <a:rPr lang="en-US" sz="1400" i="0" dirty="0">
                          <a:latin typeface="Arial" panose="020B0604020202020204" pitchFamily="34" charset="0"/>
                          <a:cs typeface="Arial" panose="020B0604020202020204" pitchFamily="34" charset="0"/>
                        </a:rPr>
                        <a:t>n/a</a:t>
                      </a:r>
                    </a:p>
                  </a:txBody>
                  <a:tcPr marL="68580" marR="68580" marT="34290" marB="34290"/>
                </a:tc>
                <a:extLst>
                  <a:ext uri="{0D108BD9-81ED-4DB2-BD59-A6C34878D82A}">
                    <a16:rowId xmlns:a16="http://schemas.microsoft.com/office/drawing/2014/main" val="4132099430"/>
                  </a:ext>
                </a:extLst>
              </a:tr>
              <a:tr h="301733">
                <a:tc gridSpan="4">
                  <a:txBody>
                    <a:bodyPr/>
                    <a:lstStyle/>
                    <a:p>
                      <a:pPr marL="0" marR="0" lvl="0" indent="0" algn="l" defTabSz="914400" rtl="0" eaLnBrk="1" fontAlgn="auto" latinLnBrk="0" hangingPunct="1">
                        <a:lnSpc>
                          <a:spcPct val="100000"/>
                        </a:lnSpc>
                        <a:spcBef>
                          <a:spcPts val="200"/>
                        </a:spcBef>
                        <a:spcAft>
                          <a:spcPts val="200"/>
                        </a:spcAft>
                        <a:buClr>
                          <a:srgbClr val="000000"/>
                        </a:buClr>
                        <a:buSzTx/>
                        <a:buFont typeface="Arial"/>
                        <a:buNone/>
                        <a:tabLst/>
                        <a:defRPr/>
                      </a:pPr>
                      <a:r>
                        <a:rPr lang="en-US" sz="1400" u="none" strike="noStrike" cap="none" dirty="0">
                          <a:latin typeface="Arial" panose="020B0604020202020204" pitchFamily="34" charset="0"/>
                          <a:cs typeface="Arial" panose="020B0604020202020204" pitchFamily="34" charset="0"/>
                        </a:rPr>
                        <a:t>P = </a:t>
                      </a:r>
                      <a:r>
                        <a:rPr lang="en-US" sz="1400" u="none" strike="noStrike" cap="none" dirty="0" err="1">
                          <a:latin typeface="Arial" panose="020B0604020202020204" pitchFamily="34" charset="0"/>
                          <a:cs typeface="Arial" panose="020B0604020202020204" pitchFamily="34" charset="0"/>
                        </a:rPr>
                        <a:t>periconception</a:t>
                      </a:r>
                      <a:r>
                        <a:rPr lang="en-US" sz="1400" u="none" strike="noStrike" cap="none" dirty="0">
                          <a:latin typeface="Arial" panose="020B0604020202020204" pitchFamily="34" charset="0"/>
                          <a:cs typeface="Arial" panose="020B0604020202020204" pitchFamily="34" charset="0"/>
                        </a:rPr>
                        <a:t>, T2 = second trimester, T3 = third trimester; US =</a:t>
                      </a:r>
                      <a:r>
                        <a:rPr lang="en-US" sz="1400" u="none" strike="noStrike" cap="none" baseline="0" dirty="0">
                          <a:latin typeface="Arial" panose="020B0604020202020204" pitchFamily="34" charset="0"/>
                          <a:cs typeface="Arial" panose="020B0604020202020204" pitchFamily="34" charset="0"/>
                        </a:rPr>
                        <a:t> United States</a:t>
                      </a:r>
                      <a:endParaRPr lang="en-US" sz="1400" b="0" i="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tc hMerge="1">
                  <a:txBody>
                    <a:bodyPr/>
                    <a:lstStyle/>
                    <a:p>
                      <a:pPr marL="0" marR="0" lvl="0" indent="0" algn="l" rtl="0">
                        <a:lnSpc>
                          <a:spcPct val="115000"/>
                        </a:lnSpc>
                        <a:spcBef>
                          <a:spcPts val="0"/>
                        </a:spcBef>
                        <a:spcAft>
                          <a:spcPts val="0"/>
                        </a:spcAft>
                        <a:buNone/>
                      </a:pPr>
                      <a:endParaRPr lang="en-US" sz="1200" b="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tc hMerge="1">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lang="en-US" sz="1200" b="0" i="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tc hMerge="1">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endParaRPr lang="en-US" sz="1200" b="0" i="0" u="none" strike="noStrike" cap="none" baseline="0" dirty="0">
                        <a:solidFill>
                          <a:schemeClr val="bg1"/>
                        </a:solidFill>
                        <a:latin typeface="Arial" panose="020B060402020202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val="2989549636"/>
                  </a:ext>
                </a:extLst>
              </a:tr>
            </a:tbl>
          </a:graphicData>
        </a:graphic>
      </p:graphicFrame>
      <p:sp>
        <p:nvSpPr>
          <p:cNvPr id="13" name="Title 1">
            <a:extLst>
              <a:ext uri="{FF2B5EF4-FFF2-40B4-BE49-F238E27FC236}">
                <a16:creationId xmlns:a16="http://schemas.microsoft.com/office/drawing/2014/main" id="{B5985E6E-E37B-4C9B-92B2-CE3BBDB6D6A1}"/>
              </a:ext>
            </a:extLst>
          </p:cNvPr>
          <p:cNvSpPr txBox="1">
            <a:spLocks/>
          </p:cNvSpPr>
          <p:nvPr/>
        </p:nvSpPr>
        <p:spPr>
          <a:xfrm>
            <a:off x="381000" y="-31797"/>
            <a:ext cx="8558008" cy="9144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ct val="100000"/>
              <a:buNone/>
              <a:defRPr sz="2800" b="0" i="0" u="none" strike="noStrike" cap="none" baseline="0">
                <a:solidFill>
                  <a:schemeClr val="dk1"/>
                </a:solidFill>
                <a:latin typeface="Montserrat" panose="020B0604020202020204" charset="0"/>
                <a:ea typeface="Arial"/>
                <a:cs typeface="Arial"/>
                <a:sym typeface="Aria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pPr algn="ctr"/>
            <a:r>
              <a:rPr lang="en-US" sz="2200" dirty="0">
                <a:solidFill>
                  <a:srgbClr val="C00000"/>
                </a:solidFill>
                <a:latin typeface="Arial" panose="020B0604020202020204" pitchFamily="34" charset="0"/>
                <a:cs typeface="Arial" panose="020B0604020202020204" pitchFamily="34" charset="0"/>
              </a:rPr>
              <a:t>Prospective</a:t>
            </a:r>
            <a:r>
              <a:rPr lang="en-US" sz="2200" b="1" dirty="0">
                <a:solidFill>
                  <a:schemeClr val="accent4">
                    <a:lumMod val="75000"/>
                  </a:schemeClr>
                </a:solidFill>
                <a:latin typeface="Arial" panose="020B0604020202020204" pitchFamily="34" charset="0"/>
                <a:cs typeface="Arial" panose="020B0604020202020204" pitchFamily="34" charset="0"/>
              </a:rPr>
              <a:t> </a:t>
            </a:r>
            <a:r>
              <a:rPr lang="en-US" sz="2200" dirty="0">
                <a:solidFill>
                  <a:srgbClr val="C00000"/>
                </a:solidFill>
                <a:latin typeface="Arial" panose="020B0604020202020204" pitchFamily="34" charset="0"/>
                <a:cs typeface="Arial" panose="020B0604020202020204" pitchFamily="34" charset="0"/>
              </a:rPr>
              <a:t>Antiretroviral Pregnancy Registry </a:t>
            </a:r>
          </a:p>
          <a:p>
            <a:pPr algn="ctr"/>
            <a:r>
              <a:rPr lang="en-US" sz="2200" dirty="0">
                <a:solidFill>
                  <a:srgbClr val="C00000"/>
                </a:solidFill>
                <a:latin typeface="Arial" panose="020B0604020202020204" pitchFamily="34" charset="0"/>
                <a:cs typeface="Arial" panose="020B0604020202020204" pitchFamily="34" charset="0"/>
              </a:rPr>
              <a:t>Periconception ARV Neural Tube Defect (NTD) Cases</a:t>
            </a:r>
            <a:br>
              <a:rPr lang="en-US" sz="1800" dirty="0">
                <a:solidFill>
                  <a:srgbClr val="C00000"/>
                </a:solidFill>
                <a:latin typeface="Arial" panose="020B0604020202020204" pitchFamily="34" charset="0"/>
                <a:cs typeface="Arial" panose="020B0604020202020204" pitchFamily="34" charset="0"/>
              </a:rPr>
            </a:br>
            <a:endParaRPr lang="en-US" sz="1800" dirty="0">
              <a:solidFill>
                <a:schemeClr val="tx1"/>
              </a:solidFill>
              <a:latin typeface="Arial" panose="020B0604020202020204" pitchFamily="34" charset="0"/>
              <a:cs typeface="Arial" panose="020B0604020202020204" pitchFamily="34" charset="0"/>
            </a:endParaRPr>
          </a:p>
        </p:txBody>
      </p:sp>
      <p:cxnSp>
        <p:nvCxnSpPr>
          <p:cNvPr id="19" name="Straight Connector 18"/>
          <p:cNvCxnSpPr/>
          <p:nvPr/>
        </p:nvCxnSpPr>
        <p:spPr>
          <a:xfrm>
            <a:off x="926204" y="742950"/>
            <a:ext cx="8012804" cy="0"/>
          </a:xfrm>
          <a:prstGeom prst="line">
            <a:avLst/>
          </a:prstGeom>
        </p:spPr>
        <p:style>
          <a:lnRef idx="1">
            <a:schemeClr val="dk1"/>
          </a:lnRef>
          <a:fillRef idx="0">
            <a:schemeClr val="dk1"/>
          </a:fillRef>
          <a:effectRef idx="0">
            <a:schemeClr val="dk1"/>
          </a:effectRef>
          <a:fontRef idx="minor">
            <a:schemeClr val="tx1"/>
          </a:fontRef>
        </p:style>
      </p:cxnSp>
      <p:pic>
        <p:nvPicPr>
          <p:cNvPr id="8" name="Picture 7"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31" y="59226"/>
            <a:ext cx="628938" cy="8975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26334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152400" y="590550"/>
            <a:ext cx="8915400" cy="4190998"/>
          </a:xfrm>
        </p:spPr>
        <p:txBody>
          <a:bodyPr>
            <a:noAutofit/>
          </a:bodyPr>
          <a:lstStyle/>
          <a:p>
            <a:pPr marL="266652" indent="-266652">
              <a:lnSpc>
                <a:spcPct val="110000"/>
              </a:lnSpc>
              <a:spcBef>
                <a:spcPts val="300"/>
              </a:spcBef>
              <a:spcAft>
                <a:spcPts val="600"/>
              </a:spcAft>
              <a:buClr>
                <a:srgbClr val="C00000"/>
              </a:buClr>
              <a:buSzPts val="2400"/>
              <a:buFont typeface="Noto Sans Symbols"/>
              <a:buChar char="▪"/>
              <a:defRPr/>
            </a:pPr>
            <a:r>
              <a:rPr lang="en-US" sz="2400" dirty="0"/>
              <a:t>The overall prevalence of NTD in 8,546 periconception ARV exposures was 0.03%.</a:t>
            </a:r>
          </a:p>
          <a:p>
            <a:pPr marL="266652" indent="-266652">
              <a:lnSpc>
                <a:spcPct val="110000"/>
              </a:lnSpc>
              <a:spcBef>
                <a:spcPts val="300"/>
              </a:spcBef>
              <a:spcAft>
                <a:spcPts val="600"/>
              </a:spcAft>
              <a:buSzPts val="2400"/>
              <a:buFont typeface="Noto Sans Symbols"/>
              <a:buChar char="▪"/>
              <a:defRPr/>
            </a:pPr>
            <a:r>
              <a:rPr lang="en-US" sz="2400" dirty="0"/>
              <a:t>Most of the reports in the APR come from North America, where there is national food folic acid fortification, which has been shown to reduce NTDs risk by 36%-68% in the general population </a:t>
            </a:r>
            <a:r>
              <a:rPr lang="en-US" sz="2200" dirty="0"/>
              <a:t>(</a:t>
            </a:r>
            <a:r>
              <a:rPr lang="en-US" sz="1600" i="1" dirty="0"/>
              <a:t>Wang </a:t>
            </a:r>
            <a:r>
              <a:rPr lang="en-US" sz="1600" i="1" dirty="0" err="1"/>
              <a:t>Nutr</a:t>
            </a:r>
            <a:r>
              <a:rPr lang="en-US" sz="1600" i="1" dirty="0"/>
              <a:t> 2016; Williams MMWR 2015; Ray Food </a:t>
            </a:r>
            <a:r>
              <a:rPr lang="en-US" sz="1600" i="1" dirty="0" err="1"/>
              <a:t>Nutr</a:t>
            </a:r>
            <a:r>
              <a:rPr lang="en-US" sz="1600" i="1" dirty="0"/>
              <a:t> Bull 2008)</a:t>
            </a:r>
            <a:r>
              <a:rPr lang="en-US" sz="1600" dirty="0"/>
              <a:t> </a:t>
            </a:r>
            <a:endParaRPr lang="en-US" sz="1600" i="1" dirty="0"/>
          </a:p>
          <a:p>
            <a:pPr marL="266652" indent="-266652">
              <a:lnSpc>
                <a:spcPct val="110000"/>
              </a:lnSpc>
              <a:spcBef>
                <a:spcPts val="300"/>
              </a:spcBef>
              <a:spcAft>
                <a:spcPts val="600"/>
              </a:spcAft>
              <a:buClr>
                <a:srgbClr val="C00000"/>
              </a:buClr>
              <a:buSzPts val="2400"/>
              <a:buFont typeface="Noto Sans Symbols"/>
              <a:buChar char="▪"/>
              <a:defRPr/>
            </a:pPr>
            <a:r>
              <a:rPr lang="en-US" sz="2400" dirty="0"/>
              <a:t>Thus, this frequency is consistent with the observed low NTD prevalence (0.01%-0.08%) in most developed countries with food folic acid fortification.</a:t>
            </a:r>
          </a:p>
        </p:txBody>
      </p:sp>
      <p:sp>
        <p:nvSpPr>
          <p:cNvPr id="3076" name="Text Box 4"/>
          <p:cNvSpPr txBox="1">
            <a:spLocks noChangeArrowheads="1"/>
          </p:cNvSpPr>
          <p:nvPr/>
        </p:nvSpPr>
        <p:spPr bwMode="auto">
          <a:xfrm>
            <a:off x="300447" y="56086"/>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Conclusions</a:t>
            </a:r>
          </a:p>
        </p:txBody>
      </p:sp>
      <p:grpSp>
        <p:nvGrpSpPr>
          <p:cNvPr id="4" name="Group 3"/>
          <p:cNvGrpSpPr/>
          <p:nvPr/>
        </p:nvGrpSpPr>
        <p:grpSpPr>
          <a:xfrm>
            <a:off x="304801" y="4371975"/>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165085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04801" y="4371975"/>
            <a:ext cx="8837308" cy="736124"/>
            <a:chOff x="522143" y="4371975"/>
            <a:chExt cx="8619965" cy="736124"/>
          </a:xfrm>
        </p:grpSpPr>
        <p:pic>
          <p:nvPicPr>
            <p:cNvPr id="12" name="Picture 1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13"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10" name="Rectangle 3"/>
          <p:cNvSpPr txBox="1">
            <a:spLocks noChangeArrowheads="1"/>
          </p:cNvSpPr>
          <p:nvPr/>
        </p:nvSpPr>
        <p:spPr>
          <a:xfrm>
            <a:off x="310764" y="590550"/>
            <a:ext cx="8686800" cy="4229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652" indent="-266652" fontAlgn="auto">
              <a:lnSpc>
                <a:spcPct val="105000"/>
              </a:lnSpc>
              <a:spcBef>
                <a:spcPts val="701"/>
              </a:spcBef>
              <a:spcAft>
                <a:spcPts val="0"/>
              </a:spcAft>
              <a:buClr>
                <a:srgbClr val="C00000"/>
              </a:buClr>
              <a:buSzPts val="1815"/>
              <a:buFont typeface="Noto Sans Symbols"/>
              <a:buChar char="▪"/>
              <a:defRPr/>
            </a:pPr>
            <a:r>
              <a:rPr lang="en-US" sz="1600" dirty="0">
                <a:latin typeface="Arial" panose="020B0604020202020204" pitchFamily="34" charset="0"/>
                <a:cs typeface="Arial" panose="020B0604020202020204" pitchFamily="34" charset="0"/>
              </a:rPr>
              <a:t>The APR is a collaborative project jointly funded by the following manufacturers: </a:t>
            </a: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endParaRPr lang="en-US" sz="1600" dirty="0">
              <a:latin typeface="Arial" panose="020B0604020202020204" pitchFamily="34" charset="0"/>
              <a:cs typeface="Arial" panose="020B0604020202020204" pitchFamily="34" charset="0"/>
            </a:endParaRPr>
          </a:p>
          <a:p>
            <a:pPr marL="266652" indent="-266652" fontAlgn="auto">
              <a:lnSpc>
                <a:spcPct val="105000"/>
              </a:lnSpc>
              <a:spcBef>
                <a:spcPts val="701"/>
              </a:spcBef>
              <a:spcAft>
                <a:spcPts val="0"/>
              </a:spcAft>
              <a:buClr>
                <a:srgbClr val="C00000"/>
              </a:buClr>
              <a:buSzPts val="1815"/>
              <a:buFont typeface="Noto Sans Symbols"/>
              <a:buChar char="▪"/>
              <a:defRPr/>
            </a:pPr>
            <a:r>
              <a:rPr lang="en-US" sz="1600" dirty="0">
                <a:latin typeface="Arial" panose="020B0604020202020204" pitchFamily="34" charset="0"/>
                <a:cs typeface="Arial" panose="020B0604020202020204" pitchFamily="34" charset="0"/>
              </a:rPr>
              <a:t>The views are those of the authors and do not reflect the opinions of the</a:t>
            </a:r>
          </a:p>
          <a:p>
            <a:pPr marL="0" indent="228600" fontAlgn="auto">
              <a:spcBef>
                <a:spcPts val="0"/>
              </a:spcBef>
              <a:spcAft>
                <a:spcPts val="0"/>
              </a:spcAft>
              <a:buClr>
                <a:srgbClr val="C00000"/>
              </a:buClr>
              <a:buSzPts val="1815"/>
              <a:buNone/>
              <a:defRPr/>
            </a:pPr>
            <a:r>
              <a:rPr lang="en-US" sz="1600" dirty="0">
                <a:latin typeface="Arial" panose="020B0604020202020204" pitchFamily="34" charset="0"/>
                <a:cs typeface="Arial" panose="020B0604020202020204" pitchFamily="34" charset="0"/>
              </a:rPr>
              <a:t> U.S. Department of State or the U.S. government </a:t>
            </a:r>
          </a:p>
        </p:txBody>
      </p:sp>
      <p:sp>
        <p:nvSpPr>
          <p:cNvPr id="5" name="Title 4"/>
          <p:cNvSpPr>
            <a:spLocks noGrp="1"/>
          </p:cNvSpPr>
          <p:nvPr>
            <p:ph type="title" idx="4294967295"/>
          </p:nvPr>
        </p:nvSpPr>
        <p:spPr>
          <a:xfrm>
            <a:off x="186097" y="20969"/>
            <a:ext cx="8229600" cy="685800"/>
          </a:xfrm>
        </p:spPr>
        <p:txBody>
          <a:bodyPr>
            <a:normAutofit/>
          </a:bodyPr>
          <a:lstStyle/>
          <a:p>
            <a:pPr algn="l" eaLnBrk="0" hangingPunct="0">
              <a:spcBef>
                <a:spcPct val="50000"/>
              </a:spcBef>
              <a:defRPr/>
            </a:pPr>
            <a:r>
              <a:rPr lang="en-US" sz="3200" b="1" dirty="0">
                <a:solidFill>
                  <a:srgbClr val="C00000"/>
                </a:solidFill>
                <a:latin typeface="Arial" panose="020B0604020202020204" pitchFamily="34" charset="0"/>
                <a:cs typeface="Arial" panose="020B0604020202020204" pitchFamily="34" charset="0"/>
              </a:rPr>
              <a:t>Disclosures</a:t>
            </a:r>
          </a:p>
        </p:txBody>
      </p:sp>
      <p:sp>
        <p:nvSpPr>
          <p:cNvPr id="7" name="Rectangle 3"/>
          <p:cNvSpPr txBox="1">
            <a:spLocks noChangeArrowheads="1"/>
          </p:cNvSpPr>
          <p:nvPr/>
        </p:nvSpPr>
        <p:spPr>
          <a:xfrm>
            <a:off x="1008605" y="1086871"/>
            <a:ext cx="3886200" cy="2343150"/>
          </a:xfrm>
          <a:prstGeom prst="rect">
            <a:avLst/>
          </a:prstGeom>
        </p:spPr>
        <p:txBody>
          <a:bodyPr vert="horz" lIns="92075" tIns="46038" rIns="92075" bIns="46038"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90000"/>
              </a:lnSpc>
              <a:spcBef>
                <a:spcPct val="0"/>
              </a:spcBef>
              <a:spcAft>
                <a:spcPct val="0"/>
              </a:spcAft>
              <a:buFont typeface="Wingdings" pitchFamily="2" charset="2"/>
              <a:buNone/>
            </a:pPr>
            <a:r>
              <a:rPr lang="en-US" sz="1400" dirty="0">
                <a:cs typeface="Arial" panose="020B0604020202020204" pitchFamily="34" charset="0"/>
              </a:rPr>
              <a:t>AbbVie</a:t>
            </a:r>
          </a:p>
          <a:p>
            <a:pPr marL="0" indent="0" fontAlgn="auto">
              <a:lnSpc>
                <a:spcPct val="90000"/>
              </a:lnSpc>
              <a:spcBef>
                <a:spcPct val="0"/>
              </a:spcBef>
              <a:buNone/>
            </a:pPr>
            <a:r>
              <a:rPr lang="en-US" sz="1400" dirty="0">
                <a:cs typeface="Arial" panose="020B0604020202020204" pitchFamily="34" charset="0"/>
              </a:rPr>
              <a:t>Accord Healthcare</a:t>
            </a:r>
          </a:p>
          <a:p>
            <a:pPr marL="0" indent="0" fontAlgn="auto">
              <a:lnSpc>
                <a:spcPct val="90000"/>
              </a:lnSpc>
              <a:spcBef>
                <a:spcPct val="0"/>
              </a:spcBef>
              <a:buNone/>
            </a:pPr>
            <a:r>
              <a:rPr lang="en-US" sz="1400" dirty="0" err="1">
                <a:cs typeface="Arial" panose="020B0604020202020204" pitchFamily="34" charset="0"/>
              </a:rPr>
              <a:t>Alvogen</a:t>
            </a:r>
            <a:endParaRPr lang="en-US" sz="1400" dirty="0">
              <a:cs typeface="Arial" panose="020B0604020202020204" pitchFamily="34" charset="0"/>
            </a:endParaRPr>
          </a:p>
          <a:p>
            <a:pPr marL="0" indent="0" fontAlgn="auto">
              <a:lnSpc>
                <a:spcPct val="90000"/>
              </a:lnSpc>
              <a:spcBef>
                <a:spcPct val="0"/>
              </a:spcBef>
              <a:spcAft>
                <a:spcPct val="0"/>
              </a:spcAft>
              <a:buFont typeface="Wingdings" pitchFamily="2" charset="2"/>
              <a:buNone/>
            </a:pPr>
            <a:r>
              <a:rPr lang="en-US" sz="1400" dirty="0" err="1">
                <a:cs typeface="Arial" panose="020B0604020202020204" pitchFamily="34" charset="0"/>
              </a:rPr>
              <a:t>Amneal</a:t>
            </a:r>
            <a:r>
              <a:rPr lang="en-US" sz="1400" dirty="0">
                <a:cs typeface="Arial" panose="020B0604020202020204" pitchFamily="34" charset="0"/>
              </a:rPr>
              <a:t> Pharmaceuticals</a:t>
            </a:r>
          </a:p>
          <a:p>
            <a:pPr marL="0" indent="0" fontAlgn="auto">
              <a:lnSpc>
                <a:spcPct val="90000"/>
              </a:lnSpc>
              <a:spcBef>
                <a:spcPct val="0"/>
              </a:spcBef>
              <a:spcAft>
                <a:spcPct val="0"/>
              </a:spcAft>
              <a:buFont typeface="Arial" pitchFamily="34" charset="0"/>
              <a:buNone/>
            </a:pPr>
            <a:r>
              <a:rPr lang="en-US" sz="1400" dirty="0" err="1">
                <a:cs typeface="Arial" panose="020B0604020202020204" pitchFamily="34" charset="0"/>
              </a:rPr>
              <a:t>Apotex</a:t>
            </a:r>
            <a:br>
              <a:rPr lang="en-US" sz="1400" dirty="0">
                <a:cs typeface="Arial" panose="020B0604020202020204" pitchFamily="34" charset="0"/>
              </a:rPr>
            </a:br>
            <a:r>
              <a:rPr lang="en-US" sz="1400" dirty="0" err="1">
                <a:cs typeface="Arial" panose="020B0604020202020204" pitchFamily="34" charset="0"/>
              </a:rPr>
              <a:t>Aurobindo</a:t>
            </a:r>
            <a:r>
              <a:rPr lang="en-US" sz="1400" dirty="0">
                <a:cs typeface="Arial" panose="020B0604020202020204" pitchFamily="34" charset="0"/>
              </a:rPr>
              <a:t> Pharma</a:t>
            </a:r>
            <a:br>
              <a:rPr lang="en-US" sz="1400" dirty="0">
                <a:cs typeface="Arial" panose="020B0604020202020204" pitchFamily="34" charset="0"/>
              </a:rPr>
            </a:br>
            <a:r>
              <a:rPr lang="en-US" sz="1400" dirty="0" err="1">
                <a:cs typeface="Arial" panose="020B0604020202020204" pitchFamily="34" charset="0"/>
              </a:rPr>
              <a:t>Boehringer</a:t>
            </a:r>
            <a:r>
              <a:rPr lang="en-US" sz="1400" dirty="0">
                <a:cs typeface="Arial" panose="020B0604020202020204" pitchFamily="34" charset="0"/>
              </a:rPr>
              <a:t> </a:t>
            </a:r>
            <a:r>
              <a:rPr lang="en-US" sz="1400" dirty="0" err="1">
                <a:cs typeface="Arial" panose="020B0604020202020204" pitchFamily="34" charset="0"/>
              </a:rPr>
              <a:t>Ingelheim</a:t>
            </a:r>
            <a:r>
              <a:rPr lang="en-US" sz="1400" dirty="0">
                <a:cs typeface="Arial" panose="020B0604020202020204" pitchFamily="34" charset="0"/>
              </a:rPr>
              <a:t> Pharmaceuticals</a:t>
            </a:r>
            <a:br>
              <a:rPr lang="en-US" sz="1400" dirty="0">
                <a:cs typeface="Arial" panose="020B0604020202020204" pitchFamily="34" charset="0"/>
              </a:rPr>
            </a:br>
            <a:r>
              <a:rPr lang="en-US" sz="1400" dirty="0">
                <a:cs typeface="Arial" panose="020B0604020202020204" pitchFamily="34" charset="0"/>
              </a:rPr>
              <a:t>Bristol-Myers Squibb Company</a:t>
            </a:r>
          </a:p>
          <a:p>
            <a:pPr marL="0" indent="0" fontAlgn="auto">
              <a:lnSpc>
                <a:spcPct val="90000"/>
              </a:lnSpc>
              <a:spcBef>
                <a:spcPct val="0"/>
              </a:spcBef>
              <a:spcAft>
                <a:spcPct val="0"/>
              </a:spcAft>
              <a:buFont typeface="Arial" pitchFamily="34" charset="0"/>
              <a:buNone/>
            </a:pPr>
            <a:r>
              <a:rPr lang="en-US" sz="1400" dirty="0" err="1">
                <a:cs typeface="Arial" panose="020B0604020202020204" pitchFamily="34" charset="0"/>
              </a:rPr>
              <a:t>Celltrion</a:t>
            </a:r>
            <a:br>
              <a:rPr lang="en-US" sz="1400" dirty="0">
                <a:cs typeface="Arial" panose="020B0604020202020204" pitchFamily="34" charset="0"/>
              </a:rPr>
            </a:br>
            <a:r>
              <a:rPr lang="en-US" sz="1400" dirty="0" err="1">
                <a:cs typeface="Arial" panose="020B0604020202020204" pitchFamily="34" charset="0"/>
              </a:rPr>
              <a:t>Cipla</a:t>
            </a:r>
            <a:endParaRPr lang="en-US" sz="1400" dirty="0">
              <a:cs typeface="Arial" panose="020B0604020202020204" pitchFamily="34" charset="0"/>
            </a:endParaRPr>
          </a:p>
          <a:p>
            <a:pPr marL="0" indent="0" fontAlgn="auto">
              <a:lnSpc>
                <a:spcPct val="90000"/>
              </a:lnSpc>
              <a:spcBef>
                <a:spcPct val="0"/>
              </a:spcBef>
              <a:spcAft>
                <a:spcPct val="0"/>
              </a:spcAft>
              <a:buFont typeface="Arial" pitchFamily="34" charset="0"/>
              <a:buNone/>
            </a:pPr>
            <a:r>
              <a:rPr lang="en-US" sz="1400" dirty="0">
                <a:cs typeface="Arial" panose="020B0604020202020204" pitchFamily="34" charset="0"/>
              </a:rPr>
              <a:t>F. Hoffman La-Roche</a:t>
            </a:r>
          </a:p>
          <a:p>
            <a:pPr marL="0" indent="0" fontAlgn="auto">
              <a:lnSpc>
                <a:spcPct val="90000"/>
              </a:lnSpc>
              <a:spcBef>
                <a:spcPct val="0"/>
              </a:spcBef>
              <a:buNone/>
            </a:pPr>
            <a:r>
              <a:rPr lang="en-US" sz="1400" dirty="0">
                <a:cs typeface="Arial" panose="020B0604020202020204" pitchFamily="34" charset="0"/>
              </a:rPr>
              <a:t>Gilead Sciences</a:t>
            </a:r>
            <a:br>
              <a:rPr lang="en-US" sz="1400" dirty="0">
                <a:cs typeface="Arial" panose="020B0604020202020204" pitchFamily="34" charset="0"/>
              </a:rPr>
            </a:br>
            <a:r>
              <a:rPr lang="en-US" sz="1400" dirty="0">
                <a:cs typeface="Arial" panose="020B0604020202020204" pitchFamily="34" charset="0"/>
              </a:rPr>
              <a:t>Hetero Labs</a:t>
            </a:r>
            <a:br>
              <a:rPr lang="en-US" sz="1400" dirty="0">
                <a:cs typeface="Arial" panose="020B0604020202020204" pitchFamily="34" charset="0"/>
              </a:rPr>
            </a:br>
            <a:r>
              <a:rPr lang="en-US" sz="1400" dirty="0" err="1">
                <a:cs typeface="Arial" panose="020B0604020202020204" pitchFamily="34" charset="0"/>
              </a:rPr>
              <a:t>Hikma</a:t>
            </a:r>
            <a:r>
              <a:rPr lang="en-US" sz="1400" dirty="0">
                <a:cs typeface="Arial" panose="020B0604020202020204" pitchFamily="34" charset="0"/>
              </a:rPr>
              <a:t> </a:t>
            </a:r>
            <a:r>
              <a:rPr lang="en-US" sz="1400" dirty="0" err="1">
                <a:cs typeface="Arial" panose="020B0604020202020204" pitchFamily="34" charset="0"/>
              </a:rPr>
              <a:t>Pharmaeuticals</a:t>
            </a:r>
            <a:r>
              <a:rPr lang="en-US" sz="1400" dirty="0">
                <a:cs typeface="Arial" panose="020B0604020202020204" pitchFamily="34" charset="0"/>
              </a:rPr>
              <a:t> USA </a:t>
            </a:r>
          </a:p>
          <a:p>
            <a:pPr marL="0" indent="0" fontAlgn="auto">
              <a:lnSpc>
                <a:spcPct val="90000"/>
              </a:lnSpc>
              <a:spcBef>
                <a:spcPct val="0"/>
              </a:spcBef>
              <a:buNone/>
            </a:pPr>
            <a:br>
              <a:rPr lang="en-US" sz="1400" dirty="0">
                <a:cs typeface="Arial" panose="020B0604020202020204" pitchFamily="34" charset="0"/>
              </a:rPr>
            </a:br>
            <a:endParaRPr lang="en-US" sz="1400" dirty="0">
              <a:cs typeface="Arial" panose="020B0604020202020204" pitchFamily="34" charset="0"/>
            </a:endParaRPr>
          </a:p>
        </p:txBody>
      </p:sp>
      <p:sp>
        <p:nvSpPr>
          <p:cNvPr id="8" name="Rectangle 4"/>
          <p:cNvSpPr>
            <a:spLocks noChangeArrowheads="1"/>
          </p:cNvSpPr>
          <p:nvPr/>
        </p:nvSpPr>
        <p:spPr bwMode="auto">
          <a:xfrm>
            <a:off x="4876800" y="1044352"/>
            <a:ext cx="2977415" cy="2343150"/>
          </a:xfrm>
          <a:prstGeom prst="rect">
            <a:avLst/>
          </a:prstGeom>
          <a:noFill/>
          <a:ln w="9525">
            <a:noFill/>
            <a:miter lim="800000"/>
            <a:headEnd/>
            <a:tailEnd/>
          </a:ln>
        </p:spPr>
        <p:txBody>
          <a:bodyPr lIns="92075" tIns="46038" rIns="92075" bIns="46038"/>
          <a:lstStyle/>
          <a:p>
            <a:pPr fontAlgn="auto">
              <a:lnSpc>
                <a:spcPct val="90000"/>
              </a:lnSpc>
            </a:pPr>
            <a:r>
              <a:rPr lang="en-US" sz="1400" dirty="0">
                <a:latin typeface="+mn-lt"/>
                <a:cs typeface="Arial" panose="020B0604020202020204" pitchFamily="34" charset="0"/>
              </a:rPr>
              <a:t>Janssen Scientific Affairs </a:t>
            </a:r>
          </a:p>
          <a:p>
            <a:pPr fontAlgn="auto">
              <a:lnSpc>
                <a:spcPct val="90000"/>
              </a:lnSpc>
            </a:pPr>
            <a:r>
              <a:rPr lang="en-US" sz="1400" dirty="0" err="1">
                <a:latin typeface="+mn-lt"/>
                <a:cs typeface="Arial" panose="020B0604020202020204" pitchFamily="34" charset="0"/>
              </a:rPr>
              <a:t>Lannett</a:t>
            </a:r>
            <a:r>
              <a:rPr lang="en-US" sz="1400" dirty="0">
                <a:latin typeface="+mn-lt"/>
                <a:cs typeface="Arial" panose="020B0604020202020204" pitchFamily="34" charset="0"/>
              </a:rPr>
              <a:t> Company</a:t>
            </a:r>
          </a:p>
          <a:p>
            <a:pPr fontAlgn="auto">
              <a:lnSpc>
                <a:spcPct val="90000"/>
              </a:lnSpc>
            </a:pPr>
            <a:r>
              <a:rPr lang="en-US" sz="1400" dirty="0" err="1">
                <a:latin typeface="+mn-lt"/>
                <a:cs typeface="Arial" panose="020B0604020202020204" pitchFamily="34" charset="0"/>
              </a:rPr>
              <a:t>Lupin</a:t>
            </a:r>
            <a:r>
              <a:rPr lang="en-US" sz="1400" dirty="0">
                <a:latin typeface="+mn-lt"/>
                <a:cs typeface="Arial" panose="020B0604020202020204" pitchFamily="34" charset="0"/>
              </a:rPr>
              <a:t> Pharmaceutical</a:t>
            </a:r>
          </a:p>
          <a:p>
            <a:pPr>
              <a:lnSpc>
                <a:spcPct val="90000"/>
              </a:lnSpc>
            </a:pPr>
            <a:r>
              <a:rPr lang="en-US" sz="1400" dirty="0" err="1">
                <a:latin typeface="+mn-lt"/>
                <a:cs typeface="Arial" panose="020B0604020202020204" pitchFamily="34" charset="0"/>
              </a:rPr>
              <a:t>Macleods</a:t>
            </a:r>
            <a:r>
              <a:rPr lang="en-US" sz="1400" dirty="0">
                <a:latin typeface="+mn-lt"/>
                <a:cs typeface="Arial" panose="020B0604020202020204" pitchFamily="34" charset="0"/>
              </a:rPr>
              <a:t> Pharmaceuticals</a:t>
            </a:r>
          </a:p>
          <a:p>
            <a:pPr>
              <a:lnSpc>
                <a:spcPct val="90000"/>
              </a:lnSpc>
            </a:pPr>
            <a:r>
              <a:rPr lang="en-US" sz="1400" dirty="0">
                <a:latin typeface="+mn-lt"/>
                <a:cs typeface="Arial" panose="020B0604020202020204" pitchFamily="34" charset="0"/>
              </a:rPr>
              <a:t>Merck &amp; Company</a:t>
            </a:r>
          </a:p>
          <a:p>
            <a:pPr>
              <a:lnSpc>
                <a:spcPct val="90000"/>
              </a:lnSpc>
            </a:pPr>
            <a:r>
              <a:rPr lang="en-US" sz="1400" dirty="0">
                <a:solidFill>
                  <a:prstClr val="black"/>
                </a:solidFill>
                <a:latin typeface="+mn-lt"/>
                <a:cs typeface="Arial" panose="020B0604020202020204" pitchFamily="34" charset="0"/>
              </a:rPr>
              <a:t>Mylan Laboratories</a:t>
            </a:r>
          </a:p>
          <a:p>
            <a:pPr>
              <a:lnSpc>
                <a:spcPct val="90000"/>
              </a:lnSpc>
            </a:pPr>
            <a:r>
              <a:rPr lang="en-US" sz="1400" dirty="0">
                <a:solidFill>
                  <a:prstClr val="black"/>
                </a:solidFill>
                <a:latin typeface="+mn-lt"/>
                <a:cs typeface="Arial" panose="020B0604020202020204" pitchFamily="34" charset="0"/>
              </a:rPr>
              <a:t>Novartis Pharmaceuticals</a:t>
            </a:r>
            <a:endParaRPr lang="en-US" sz="1400" dirty="0">
              <a:latin typeface="+mn-lt"/>
              <a:cs typeface="Arial" panose="020B0604020202020204" pitchFamily="34" charset="0"/>
            </a:endParaRPr>
          </a:p>
          <a:p>
            <a:pPr>
              <a:lnSpc>
                <a:spcPct val="90000"/>
              </a:lnSpc>
            </a:pPr>
            <a:r>
              <a:rPr lang="en-US" sz="1400" dirty="0" err="1">
                <a:latin typeface="+mn-lt"/>
                <a:cs typeface="Arial" panose="020B0604020202020204" pitchFamily="34" charset="0"/>
              </a:rPr>
              <a:t>Prinston</a:t>
            </a:r>
            <a:r>
              <a:rPr lang="en-US" sz="1400" dirty="0">
                <a:latin typeface="+mn-lt"/>
                <a:cs typeface="Arial" panose="020B0604020202020204" pitchFamily="34" charset="0"/>
              </a:rPr>
              <a:t> Pharmaceutical</a:t>
            </a:r>
            <a:br>
              <a:rPr lang="en-US" sz="1400" dirty="0">
                <a:latin typeface="+mn-lt"/>
                <a:cs typeface="Arial" panose="020B0604020202020204" pitchFamily="34" charset="0"/>
              </a:rPr>
            </a:br>
            <a:r>
              <a:rPr lang="en-US" sz="1400" dirty="0" err="1">
                <a:latin typeface="+mn-lt"/>
                <a:cs typeface="Arial" panose="020B0604020202020204" pitchFamily="34" charset="0"/>
              </a:rPr>
              <a:t>Qilu</a:t>
            </a:r>
            <a:r>
              <a:rPr lang="en-US" sz="1400" dirty="0">
                <a:latin typeface="+mn-lt"/>
                <a:cs typeface="Arial" panose="020B0604020202020204" pitchFamily="34" charset="0"/>
              </a:rPr>
              <a:t> Pharmaceutical </a:t>
            </a:r>
          </a:p>
          <a:p>
            <a:pPr>
              <a:lnSpc>
                <a:spcPct val="90000"/>
              </a:lnSpc>
            </a:pPr>
            <a:r>
              <a:rPr lang="en-US" sz="1400" dirty="0">
                <a:latin typeface="+mn-lt"/>
                <a:cs typeface="Arial" panose="020B0604020202020204" pitchFamily="34" charset="0"/>
              </a:rPr>
              <a:t>Sandoz Inc.</a:t>
            </a:r>
          </a:p>
          <a:p>
            <a:pPr>
              <a:lnSpc>
                <a:spcPct val="90000"/>
              </a:lnSpc>
            </a:pPr>
            <a:r>
              <a:rPr lang="en-US" sz="1400" dirty="0" err="1">
                <a:latin typeface="+mn-lt"/>
                <a:cs typeface="Arial" panose="020B0604020202020204" pitchFamily="34" charset="0"/>
              </a:rPr>
              <a:t>SigmaPharm</a:t>
            </a:r>
            <a:r>
              <a:rPr lang="en-US" sz="1400" dirty="0">
                <a:latin typeface="+mn-lt"/>
                <a:cs typeface="Arial" panose="020B0604020202020204" pitchFamily="34" charset="0"/>
              </a:rPr>
              <a:t> Laboratories</a:t>
            </a:r>
          </a:p>
          <a:p>
            <a:pPr>
              <a:lnSpc>
                <a:spcPct val="90000"/>
              </a:lnSpc>
            </a:pPr>
            <a:r>
              <a:rPr lang="en-US" sz="1400" dirty="0">
                <a:latin typeface="+mn-lt"/>
                <a:cs typeface="Arial" panose="020B0604020202020204" pitchFamily="34" charset="0"/>
              </a:rPr>
              <a:t>Strides </a:t>
            </a:r>
            <a:r>
              <a:rPr lang="en-US" sz="1400" dirty="0" err="1">
                <a:latin typeface="+mn-lt"/>
                <a:cs typeface="Arial" panose="020B0604020202020204" pitchFamily="34" charset="0"/>
              </a:rPr>
              <a:t>Shasun</a:t>
            </a:r>
            <a:r>
              <a:rPr lang="en-US" sz="1400" dirty="0">
                <a:latin typeface="+mn-lt"/>
                <a:cs typeface="Arial" panose="020B0604020202020204" pitchFamily="34" charset="0"/>
              </a:rPr>
              <a:t> </a:t>
            </a:r>
            <a:br>
              <a:rPr lang="en-US" sz="1400" dirty="0">
                <a:latin typeface="+mn-lt"/>
                <a:cs typeface="Arial" panose="020B0604020202020204" pitchFamily="34" charset="0"/>
              </a:rPr>
            </a:br>
            <a:r>
              <a:rPr lang="en-US" sz="1400" dirty="0">
                <a:latin typeface="+mn-lt"/>
                <a:cs typeface="Arial" panose="020B0604020202020204" pitchFamily="34" charset="0"/>
              </a:rPr>
              <a:t>Teva Pharmaceuticals</a:t>
            </a:r>
          </a:p>
          <a:p>
            <a:pPr>
              <a:lnSpc>
                <a:spcPct val="90000"/>
              </a:lnSpc>
            </a:pPr>
            <a:r>
              <a:rPr lang="en-US" sz="1400" dirty="0" err="1">
                <a:latin typeface="+mn-lt"/>
                <a:cs typeface="Arial" panose="020B0604020202020204" pitchFamily="34" charset="0"/>
              </a:rPr>
              <a:t>ViiV</a:t>
            </a:r>
            <a:r>
              <a:rPr lang="en-US" sz="1400" dirty="0">
                <a:latin typeface="+mn-lt"/>
                <a:cs typeface="Arial" panose="020B0604020202020204" pitchFamily="34" charset="0"/>
              </a:rPr>
              <a:t> Healthcare</a:t>
            </a:r>
          </a:p>
        </p:txBody>
      </p:sp>
    </p:spTree>
    <p:extLst>
      <p:ext uri="{BB962C8B-B14F-4D97-AF65-F5344CB8AC3E}">
        <p14:creationId xmlns:p14="http://schemas.microsoft.com/office/powerpoint/2010/main" val="1080651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04801" y="4371975"/>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10242" name="Rectangle 3"/>
          <p:cNvSpPr>
            <a:spLocks noGrp="1" noChangeArrowheads="1"/>
          </p:cNvSpPr>
          <p:nvPr>
            <p:ph idx="4294967295"/>
          </p:nvPr>
        </p:nvSpPr>
        <p:spPr>
          <a:xfrm>
            <a:off x="76200" y="514350"/>
            <a:ext cx="8839200" cy="4114800"/>
          </a:xfrm>
          <a:solidFill>
            <a:schemeClr val="bg1"/>
          </a:solidFill>
        </p:spPr>
        <p:txBody>
          <a:bodyPr>
            <a:noAutofit/>
          </a:bodyPr>
          <a:lstStyle/>
          <a:p>
            <a:pPr marL="266652" indent="-266652">
              <a:lnSpc>
                <a:spcPct val="110000"/>
              </a:lnSpc>
              <a:spcBef>
                <a:spcPts val="300"/>
              </a:spcBef>
              <a:spcAft>
                <a:spcPts val="600"/>
              </a:spcAft>
              <a:buClr>
                <a:srgbClr val="C00000"/>
              </a:buClr>
              <a:buSzPts val="2400"/>
              <a:buFont typeface="Noto Sans Symbols"/>
              <a:buChar char="▪"/>
              <a:defRPr/>
            </a:pPr>
            <a:r>
              <a:rPr lang="en-US" sz="2200" dirty="0"/>
              <a:t>In the updated APR data, there is one NTD with 248 periconception DTG exposures, giving a prevalence of 0.40% for DTG and 0.14% for InSTI class, but this is based on only one NTD in relatively small number of exposures.</a:t>
            </a:r>
          </a:p>
          <a:p>
            <a:pPr marL="266652" indent="-266652">
              <a:lnSpc>
                <a:spcPct val="110000"/>
              </a:lnSpc>
              <a:spcBef>
                <a:spcPts val="300"/>
              </a:spcBef>
              <a:spcAft>
                <a:spcPts val="600"/>
              </a:spcAft>
              <a:buClr>
                <a:srgbClr val="C00000"/>
              </a:buClr>
              <a:buSzPts val="2400"/>
              <a:buFont typeface="Noto Sans Symbols"/>
              <a:buChar char="▪"/>
              <a:defRPr/>
            </a:pPr>
            <a:r>
              <a:rPr lang="en-US" sz="2200" dirty="0"/>
              <a:t>The number of pregnancies enrolled in the APR with InSTI periconception exposure are currently insufficient to rule out or confirm any potential association with NTD. </a:t>
            </a:r>
          </a:p>
          <a:p>
            <a:pPr marL="266652" indent="-266652">
              <a:lnSpc>
                <a:spcPct val="110000"/>
              </a:lnSpc>
              <a:spcBef>
                <a:spcPts val="300"/>
              </a:spcBef>
              <a:spcAft>
                <a:spcPts val="600"/>
              </a:spcAft>
              <a:buSzPts val="2400"/>
              <a:buFont typeface="Noto Sans Symbols"/>
              <a:buChar char="▪"/>
              <a:defRPr/>
            </a:pPr>
            <a:r>
              <a:rPr lang="en-US" sz="2200" dirty="0"/>
              <a:t>Healthcare providers are encouraged to continue to report pregnancies with prospective antiretroviral exposures to the APR, especially those involving newer ARVs [</a:t>
            </a:r>
            <a:r>
              <a:rPr lang="en-US" sz="2200" u="sng" dirty="0">
                <a:solidFill>
                  <a:schemeClr val="hlink"/>
                </a:solidFill>
                <a:hlinkClick r:id="rId4"/>
              </a:rPr>
              <a:t>www.APRegistry.com</a:t>
            </a:r>
            <a:r>
              <a:rPr lang="en-US" sz="2200" u="sng" dirty="0">
                <a:solidFill>
                  <a:schemeClr val="hlink"/>
                </a:solidFill>
              </a:rPr>
              <a:t>]</a:t>
            </a:r>
            <a:r>
              <a:rPr lang="en-US" sz="2200" dirty="0"/>
              <a:t> </a:t>
            </a:r>
          </a:p>
          <a:p>
            <a:pPr marL="266652" indent="-266652">
              <a:lnSpc>
                <a:spcPct val="110000"/>
              </a:lnSpc>
              <a:spcBef>
                <a:spcPts val="300"/>
              </a:spcBef>
              <a:spcAft>
                <a:spcPts val="600"/>
              </a:spcAft>
              <a:buClr>
                <a:srgbClr val="C00000"/>
              </a:buClr>
              <a:buSzPts val="2400"/>
              <a:buFont typeface="Noto Sans Symbols"/>
              <a:buChar char="▪"/>
              <a:defRPr/>
            </a:pPr>
            <a:endParaRPr lang="en-US" sz="2200" dirty="0"/>
          </a:p>
        </p:txBody>
      </p:sp>
      <p:sp>
        <p:nvSpPr>
          <p:cNvPr id="3076" name="Text Box 4"/>
          <p:cNvSpPr txBox="1">
            <a:spLocks noChangeArrowheads="1"/>
          </p:cNvSpPr>
          <p:nvPr/>
        </p:nvSpPr>
        <p:spPr bwMode="auto">
          <a:xfrm>
            <a:off x="228600" y="0"/>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Conclusions</a:t>
            </a:r>
          </a:p>
        </p:txBody>
      </p:sp>
    </p:spTree>
    <p:extLst>
      <p:ext uri="{BB962C8B-B14F-4D97-AF65-F5344CB8AC3E}">
        <p14:creationId xmlns:p14="http://schemas.microsoft.com/office/powerpoint/2010/main" val="1271791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4294967295"/>
          </p:nvPr>
        </p:nvSpPr>
        <p:spPr>
          <a:xfrm>
            <a:off x="457200" y="853857"/>
            <a:ext cx="7620000" cy="2914650"/>
          </a:xfrm>
        </p:spPr>
        <p:txBody>
          <a:bodyPr>
            <a:noAutofit/>
          </a:bodyPr>
          <a:lstStyle/>
          <a:p>
            <a:pPr marL="0" lvl="1" indent="0">
              <a:lnSpc>
                <a:spcPct val="120000"/>
              </a:lnSpc>
              <a:spcBef>
                <a:spcPts val="1400"/>
              </a:spcBef>
              <a:spcAft>
                <a:spcPts val="0"/>
              </a:spcAft>
              <a:buClr>
                <a:schemeClr val="dk1"/>
              </a:buClr>
              <a:buSzPts val="2400"/>
              <a:buNone/>
              <a:defRPr/>
            </a:pPr>
            <a:r>
              <a:rPr lang="en-US" sz="1600" b="1" dirty="0">
                <a:solidFill>
                  <a:srgbClr val="C00000"/>
                </a:solidFill>
              </a:rPr>
              <a:t>ADVISORY COMMITTEE CONSENSUS</a:t>
            </a:r>
            <a:r>
              <a:rPr lang="en-US" sz="1600" b="1" dirty="0"/>
              <a:t>  </a:t>
            </a:r>
          </a:p>
          <a:p>
            <a:pPr marL="0" lvl="1" indent="0">
              <a:lnSpc>
                <a:spcPct val="120000"/>
              </a:lnSpc>
              <a:spcBef>
                <a:spcPts val="0"/>
              </a:spcBef>
              <a:spcAft>
                <a:spcPts val="0"/>
              </a:spcAft>
              <a:buClr>
                <a:schemeClr val="dk1"/>
              </a:buClr>
              <a:buSzPts val="2400"/>
              <a:buNone/>
              <a:defRPr/>
            </a:pPr>
            <a:r>
              <a:rPr lang="en-US" sz="1600" dirty="0"/>
              <a:t>In reviewing all reported defects from the prospective registry, informed by clinical studies and retrospective reports of antiretroviral exposure, </a:t>
            </a:r>
            <a:r>
              <a:rPr lang="en-US" sz="1600" dirty="0">
                <a:highlight>
                  <a:srgbClr val="FFFF00"/>
                </a:highlight>
              </a:rPr>
              <a:t>the Registry finds no apparent increases in frequency of birth defects with first trimester exposures compared to exposures starting later in pregnancy and no pattern to suggest a common cause</a:t>
            </a:r>
            <a:r>
              <a:rPr lang="en-US" sz="1600" dirty="0"/>
              <a:t>. While the Registry population exposed and monitored to date is not sufficient to detect an increase in the risk of relatively rare defects, these findings should provide some assurance when counseling patients. However, potential limitations of registries such as this should be recognized. The Registry is ongoing. </a:t>
            </a:r>
            <a:r>
              <a:rPr lang="en-US" sz="1600" dirty="0">
                <a:highlight>
                  <a:srgbClr val="FFFF00"/>
                </a:highlight>
              </a:rPr>
              <a:t>Given the use of new therapies about which data are still insufficient, health care providers are strongly encouraged to report eligible patients to the Registry via the data forms available at </a:t>
            </a:r>
            <a:r>
              <a:rPr lang="en-US" sz="1600" u="sng" dirty="0">
                <a:solidFill>
                  <a:schemeClr val="hlink"/>
                </a:solidFill>
                <a:highlight>
                  <a:srgbClr val="FFFF00"/>
                </a:highlight>
                <a:hlinkClick r:id="rId3"/>
              </a:rPr>
              <a:t>www.APRegistry.com</a:t>
            </a:r>
            <a:r>
              <a:rPr lang="en-US" sz="1600" dirty="0">
                <a:highlight>
                  <a:srgbClr val="FFFF00"/>
                </a:highlight>
              </a:rPr>
              <a:t>. </a:t>
            </a:r>
          </a:p>
        </p:txBody>
      </p:sp>
      <p:sp>
        <p:nvSpPr>
          <p:cNvPr id="3076" name="Text Box 4"/>
          <p:cNvSpPr txBox="1">
            <a:spLocks noChangeArrowheads="1"/>
          </p:cNvSpPr>
          <p:nvPr/>
        </p:nvSpPr>
        <p:spPr bwMode="auto">
          <a:xfrm>
            <a:off x="381000" y="269082"/>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Conclusions</a:t>
            </a:r>
          </a:p>
        </p:txBody>
      </p:sp>
      <p:grpSp>
        <p:nvGrpSpPr>
          <p:cNvPr id="5" name="Group 4"/>
          <p:cNvGrpSpPr/>
          <p:nvPr/>
        </p:nvGrpSpPr>
        <p:grpSpPr>
          <a:xfrm>
            <a:off x="304801" y="4371975"/>
            <a:ext cx="8837308" cy="736124"/>
            <a:chOff x="522143" y="4371975"/>
            <a:chExt cx="8619965" cy="736124"/>
          </a:xfrm>
        </p:grpSpPr>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7"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2682775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p:nvPr/>
        </p:nvSpPr>
        <p:spPr>
          <a:xfrm>
            <a:off x="2409927" y="76890"/>
            <a:ext cx="4324145" cy="58477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400">
                <a:latin typeface="Georgia Bold"/>
                <a:ea typeface="Georgia Bold"/>
                <a:cs typeface="Georgia Bold"/>
                <a:sym typeface="Georgia Bold"/>
              </a:defRPr>
            </a:lvl1pPr>
          </a:lstStyle>
          <a:p>
            <a:pPr lvl="0" algn="ctr">
              <a:defRPr sz="1800"/>
            </a:pPr>
            <a:r>
              <a:rPr sz="3200" b="1" dirty="0">
                <a:solidFill>
                  <a:srgbClr val="C00000"/>
                </a:solidFill>
                <a:latin typeface="Arial" panose="020B0604020202020204" pitchFamily="34" charset="0"/>
                <a:cs typeface="Arial" panose="020B0604020202020204" pitchFamily="34" charset="0"/>
              </a:rPr>
              <a:t>K</a:t>
            </a:r>
            <a:r>
              <a:rPr lang="en-US" sz="3200" b="1" dirty="0">
                <a:solidFill>
                  <a:srgbClr val="C00000"/>
                </a:solidFill>
                <a:latin typeface="Arial" panose="020B0604020202020204" pitchFamily="34" charset="0"/>
                <a:cs typeface="Arial" panose="020B0604020202020204" pitchFamily="34" charset="0"/>
              </a:rPr>
              <a:t>ey</a:t>
            </a:r>
            <a:r>
              <a:rPr sz="3200" b="1" dirty="0">
                <a:solidFill>
                  <a:srgbClr val="C00000"/>
                </a:solidFill>
                <a:latin typeface="Arial" panose="020B0604020202020204" pitchFamily="34" charset="0"/>
                <a:cs typeface="Arial" panose="020B0604020202020204" pitchFamily="34" charset="0"/>
              </a:rPr>
              <a:t> Contacts</a:t>
            </a:r>
          </a:p>
        </p:txBody>
      </p:sp>
      <p:sp>
        <p:nvSpPr>
          <p:cNvPr id="308" name="Shape 308"/>
          <p:cNvSpPr/>
          <p:nvPr/>
        </p:nvSpPr>
        <p:spPr>
          <a:xfrm>
            <a:off x="1557667" y="591691"/>
            <a:ext cx="6028664" cy="95410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spcBef>
                <a:spcPts val="0"/>
              </a:spcBef>
            </a:pPr>
            <a:r>
              <a:rPr lang="en-US" sz="2800" dirty="0">
                <a:latin typeface="Arial" panose="020B0604020202020204" pitchFamily="34" charset="0"/>
                <a:ea typeface="Arial"/>
                <a:cs typeface="Arial" panose="020B0604020202020204" pitchFamily="34" charset="0"/>
                <a:sym typeface="Arial"/>
              </a:rPr>
              <a:t>Website: </a:t>
            </a:r>
            <a:r>
              <a:rPr sz="2800" dirty="0">
                <a:latin typeface="Arial" panose="020B0604020202020204" pitchFamily="34" charset="0"/>
                <a:ea typeface="Arial"/>
                <a:cs typeface="Arial" panose="020B0604020202020204" pitchFamily="34" charset="0"/>
                <a:sym typeface="Arial"/>
              </a:rPr>
              <a:t>www.APRegistry.com</a:t>
            </a:r>
          </a:p>
          <a:p>
            <a:pPr lvl="0" algn="ctr">
              <a:spcBef>
                <a:spcPts val="0"/>
              </a:spcBef>
            </a:pPr>
            <a:r>
              <a:rPr lang="en-US" sz="2800" dirty="0">
                <a:latin typeface="Arial" panose="020B0604020202020204" pitchFamily="34" charset="0"/>
                <a:ea typeface="Arial"/>
                <a:cs typeface="Arial" panose="020B0604020202020204" pitchFamily="34" charset="0"/>
                <a:sym typeface="Arial"/>
              </a:rPr>
              <a:t>Email: </a:t>
            </a:r>
            <a:r>
              <a:rPr sz="2800" dirty="0">
                <a:latin typeface="Arial" panose="020B0604020202020204" pitchFamily="34" charset="0"/>
                <a:ea typeface="Arial"/>
                <a:cs typeface="Arial" panose="020B0604020202020204" pitchFamily="34" charset="0"/>
                <a:sym typeface="Arial"/>
              </a:rPr>
              <a:t>SM</a:t>
            </a:r>
            <a:r>
              <a:rPr lang="en-US" sz="2800" dirty="0">
                <a:latin typeface="Arial" panose="020B0604020202020204" pitchFamily="34" charset="0"/>
                <a:ea typeface="Arial"/>
                <a:cs typeface="Arial" panose="020B0604020202020204" pitchFamily="34" charset="0"/>
                <a:sym typeface="Arial"/>
              </a:rPr>
              <a:t>_</a:t>
            </a:r>
            <a:r>
              <a:rPr sz="2800" dirty="0">
                <a:latin typeface="Arial" panose="020B0604020202020204" pitchFamily="34" charset="0"/>
                <a:ea typeface="Arial"/>
                <a:cs typeface="Arial" panose="020B0604020202020204" pitchFamily="34" charset="0"/>
                <a:sym typeface="Arial"/>
              </a:rPr>
              <a:t>APR@</a:t>
            </a:r>
            <a:r>
              <a:rPr lang="en-US" sz="2800" dirty="0">
                <a:latin typeface="Arial" panose="020B0604020202020204" pitchFamily="34" charset="0"/>
                <a:ea typeface="Arial"/>
                <a:cs typeface="Arial" panose="020B0604020202020204" pitchFamily="34" charset="0"/>
                <a:sym typeface="Arial"/>
              </a:rPr>
              <a:t>APRegistry.com</a:t>
            </a:r>
            <a:endParaRPr sz="2800" dirty="0">
              <a:latin typeface="Arial" panose="020B0604020202020204" pitchFamily="34" charset="0"/>
              <a:ea typeface="Arial"/>
              <a:cs typeface="Arial" panose="020B0604020202020204" pitchFamily="34" charset="0"/>
              <a:sym typeface="Arial"/>
            </a:endParaRPr>
          </a:p>
        </p:txBody>
      </p:sp>
      <p:sp>
        <p:nvSpPr>
          <p:cNvPr id="309" name="Shape 309"/>
          <p:cNvSpPr/>
          <p:nvPr/>
        </p:nvSpPr>
        <p:spPr>
          <a:xfrm>
            <a:off x="1415901" y="1595106"/>
            <a:ext cx="6477005" cy="1"/>
          </a:xfrm>
          <a:prstGeom prst="line">
            <a:avLst/>
          </a:prstGeom>
          <a:ln w="25400">
            <a:solidFill/>
          </a:ln>
          <a:effectLst>
            <a:outerShdw blurRad="38100" dist="20000" dir="5400000" rotWithShape="0">
              <a:srgbClr val="000000">
                <a:alpha val="38000"/>
              </a:srgbClr>
            </a:outerShdw>
          </a:effectLst>
        </p:spPr>
        <p:txBody>
          <a:bodyPr lIns="0" tIns="0" rIns="0" bIns="0"/>
          <a:lstStyle/>
          <a:p>
            <a:pPr lvl="0" defTabSz="457200">
              <a:defRPr sz="1200">
                <a:latin typeface="+mj-lt"/>
                <a:ea typeface="+mj-ea"/>
                <a:cs typeface="+mj-cs"/>
                <a:sym typeface="Helvetica"/>
              </a:defRPr>
            </a:pPr>
            <a:endParaRPr/>
          </a:p>
        </p:txBody>
      </p:sp>
      <p:sp>
        <p:nvSpPr>
          <p:cNvPr id="310" name="Shape 310"/>
          <p:cNvSpPr/>
          <p:nvPr/>
        </p:nvSpPr>
        <p:spPr>
          <a:xfrm>
            <a:off x="679597" y="1684515"/>
            <a:ext cx="7612913" cy="259966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lvl="0" algn="ctr" defTabSz="228600">
              <a:lnSpc>
                <a:spcPct val="90000"/>
              </a:lnSpc>
              <a:tabLst>
                <a:tab pos="228600" algn="l"/>
                <a:tab pos="3086100" algn="l"/>
                <a:tab pos="3314700" algn="l"/>
              </a:tabLst>
            </a:pPr>
            <a:r>
              <a:rPr sz="2000" dirty="0">
                <a:latin typeface="Arial" panose="020B0604020202020204" pitchFamily="34" charset="0"/>
                <a:ea typeface="Arial Bold"/>
                <a:cs typeface="Arial" panose="020B0604020202020204" pitchFamily="34" charset="0"/>
                <a:sym typeface="Arial Bold"/>
              </a:rPr>
              <a:t> </a:t>
            </a:r>
            <a:r>
              <a:rPr sz="2000" dirty="0">
                <a:latin typeface="Arial" panose="020B0604020202020204" pitchFamily="34" charset="0"/>
                <a:ea typeface="Georgia Bold"/>
                <a:cs typeface="Arial" panose="020B0604020202020204" pitchFamily="34" charset="0"/>
                <a:sym typeface="Georgia Bold"/>
              </a:rPr>
              <a:t>The Antiretroviral Pregnancy Registry</a:t>
            </a:r>
          </a:p>
          <a:p>
            <a:pPr lvl="0" algn="ctr" defTabSz="228600">
              <a:lnSpc>
                <a:spcPct val="90000"/>
              </a:lnSpc>
              <a:tabLst>
                <a:tab pos="228600" algn="l"/>
                <a:tab pos="3086100" algn="l"/>
                <a:tab pos="3314700" algn="l"/>
              </a:tabLst>
            </a:pPr>
            <a:r>
              <a:rPr sz="2000" dirty="0">
                <a:latin typeface="Arial" panose="020B0604020202020204" pitchFamily="34" charset="0"/>
                <a:ea typeface="Georgia Bold"/>
                <a:cs typeface="Arial" panose="020B0604020202020204" pitchFamily="34" charset="0"/>
                <a:sym typeface="Georgia Bold"/>
              </a:rPr>
              <a:t>  </a:t>
            </a:r>
            <a:r>
              <a:rPr lang="en-US" sz="2000" dirty="0">
                <a:latin typeface="Arial" panose="020B0604020202020204" pitchFamily="34" charset="0"/>
                <a:ea typeface="Georgia Bold"/>
                <a:cs typeface="Arial" panose="020B0604020202020204" pitchFamily="34" charset="0"/>
                <a:sym typeface="Georgia Bold"/>
              </a:rPr>
              <a:t>301 Government Center Drive</a:t>
            </a:r>
          </a:p>
          <a:p>
            <a:pPr lvl="0" algn="ctr" defTabSz="228600">
              <a:lnSpc>
                <a:spcPct val="90000"/>
              </a:lnSpc>
              <a:tabLst>
                <a:tab pos="228600" algn="l"/>
                <a:tab pos="3086100" algn="l"/>
                <a:tab pos="3314700" algn="l"/>
              </a:tabLst>
            </a:pPr>
            <a:r>
              <a:rPr sz="2000" dirty="0">
                <a:latin typeface="Arial" panose="020B0604020202020204" pitchFamily="34" charset="0"/>
                <a:ea typeface="Georgia Bold"/>
                <a:cs typeface="Arial" panose="020B0604020202020204" pitchFamily="34" charset="0"/>
                <a:sym typeface="Georgia Bold"/>
              </a:rPr>
              <a:t>Wilmington, NC 2840</a:t>
            </a:r>
            <a:r>
              <a:rPr lang="en-US" sz="2000" dirty="0">
                <a:latin typeface="Arial" panose="020B0604020202020204" pitchFamily="34" charset="0"/>
                <a:ea typeface="Georgia Bold"/>
                <a:cs typeface="Arial" panose="020B0604020202020204" pitchFamily="34" charset="0"/>
                <a:sym typeface="Georgia Bold"/>
              </a:rPr>
              <a:t>3</a:t>
            </a:r>
            <a:endParaRPr sz="2000" dirty="0">
              <a:latin typeface="Arial" panose="020B0604020202020204" pitchFamily="34" charset="0"/>
              <a:ea typeface="Georgia Bold"/>
              <a:cs typeface="Arial" panose="020B0604020202020204" pitchFamily="34" charset="0"/>
              <a:sym typeface="Georgia Bold"/>
            </a:endParaRPr>
          </a:p>
        </p:txBody>
      </p:sp>
      <p:graphicFrame>
        <p:nvGraphicFramePr>
          <p:cNvPr id="4" name="Table 3"/>
          <p:cNvGraphicFramePr>
            <a:graphicFrameLocks noGrp="1"/>
          </p:cNvGraphicFramePr>
          <p:nvPr>
            <p:extLst>
              <p:ext uri="{D42A27DB-BD31-4B8C-83A1-F6EECF244321}">
                <p14:modId xmlns:p14="http://schemas.microsoft.com/office/powerpoint/2010/main" val="152324339"/>
              </p:ext>
            </p:extLst>
          </p:nvPr>
        </p:nvGraphicFramePr>
        <p:xfrm>
          <a:off x="1066800" y="2618512"/>
          <a:ext cx="7086600" cy="1744028"/>
        </p:xfrm>
        <a:graphic>
          <a:graphicData uri="http://schemas.openxmlformats.org/drawingml/2006/table">
            <a:tbl>
              <a:tblPr firstRow="1" firstCol="1" lastRow="1" lastCol="1" bandRow="1" bandCol="1">
                <a:tableStyleId>{0660B408-B3CF-4A94-85FC-2B1E0A45F4A2}</a:tableStyleId>
              </a:tblPr>
              <a:tblGrid>
                <a:gridCol w="3883069">
                  <a:extLst>
                    <a:ext uri="{9D8B030D-6E8A-4147-A177-3AD203B41FA5}">
                      <a16:colId xmlns:a16="http://schemas.microsoft.com/office/drawing/2014/main" val="20000"/>
                    </a:ext>
                  </a:extLst>
                </a:gridCol>
                <a:gridCol w="3203531">
                  <a:extLst>
                    <a:ext uri="{9D8B030D-6E8A-4147-A177-3AD203B41FA5}">
                      <a16:colId xmlns:a16="http://schemas.microsoft.com/office/drawing/2014/main" val="20001"/>
                    </a:ext>
                  </a:extLst>
                </a:gridCol>
              </a:tblGrid>
              <a:tr h="205740">
                <a:tc>
                  <a:txBody>
                    <a:bodyPr/>
                    <a:lstStyle/>
                    <a:p>
                      <a:pPr marL="0" marR="0">
                        <a:spcBef>
                          <a:spcPts val="200"/>
                        </a:spcBef>
                        <a:spcAft>
                          <a:spcPts val="200"/>
                        </a:spcAft>
                      </a:pPr>
                      <a:r>
                        <a:rPr lang="en-US" sz="1400" cap="all" dirty="0">
                          <a:effectLst/>
                        </a:rPr>
                        <a:t>US, Canada (toll-free):</a:t>
                      </a:r>
                      <a:endParaRPr lang="en-US" sz="1400" dirty="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a:effectLst/>
                        </a:rPr>
                        <a:t>(800) 258-4263 (T</a:t>
                      </a:r>
                      <a:r>
                        <a:rPr lang="en-US" sz="1400">
                          <a:effectLst/>
                        </a:rPr>
                        <a:t>elephone</a:t>
                      </a:r>
                      <a:r>
                        <a:rPr lang="en-US" sz="1400" cap="all">
                          <a:effectLst/>
                        </a:rPr>
                        <a:t>)</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239888">
                <a:tc>
                  <a:txBody>
                    <a:bodyPr/>
                    <a:lstStyle/>
                    <a:p>
                      <a:pPr marL="0" marR="0" algn="ctr">
                        <a:lnSpc>
                          <a:spcPct val="127000"/>
                        </a:lnSpc>
                        <a:spcBef>
                          <a:spcPts val="200"/>
                        </a:spcBef>
                        <a:spcAft>
                          <a:spcPts val="200"/>
                        </a:spcAft>
                        <a:tabLst>
                          <a:tab pos="0" algn="l"/>
                          <a:tab pos="895985" algn="l"/>
                          <a:tab pos="1801495" algn="l"/>
                          <a:tab pos="2697480" algn="l"/>
                        </a:tabLst>
                      </a:pPr>
                      <a:r>
                        <a:rPr lang="en-US" sz="1400" cap="all">
                          <a:effectLst/>
                        </a:rPr>
                        <a:t> </a:t>
                      </a:r>
                      <a:endParaRPr lang="en-US" sz="1400" b="1">
                        <a:effectLst/>
                        <a:latin typeface="Palatino"/>
                        <a:ea typeface="Times New Roman"/>
                        <a:cs typeface="Times New Roman"/>
                      </a:endParaRPr>
                    </a:p>
                  </a:txBody>
                  <a:tcPr marL="68580" marR="68580" marT="0" marB="0"/>
                </a:tc>
                <a:tc>
                  <a:txBody>
                    <a:bodyPr/>
                    <a:lstStyle/>
                    <a:p>
                      <a:pPr marL="0" marR="0">
                        <a:spcBef>
                          <a:spcPts val="200"/>
                        </a:spcBef>
                        <a:spcAft>
                          <a:spcPts val="200"/>
                        </a:spcAft>
                      </a:pPr>
                      <a:r>
                        <a:rPr lang="en-US" sz="1400" cap="all">
                          <a:effectLst/>
                        </a:rPr>
                        <a:t>(800) 800-1052 (F</a:t>
                      </a:r>
                      <a:r>
                        <a:rPr lang="en-US" sz="1400">
                          <a:effectLst/>
                        </a:rPr>
                        <a:t>ax</a:t>
                      </a:r>
                      <a:r>
                        <a:rPr lang="en-US" sz="1400" cap="all">
                          <a:effectLst/>
                        </a:rPr>
                        <a:t>)</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205740">
                <a:tc>
                  <a:txBody>
                    <a:bodyPr/>
                    <a:lstStyle/>
                    <a:p>
                      <a:pPr marL="0" marR="0">
                        <a:spcBef>
                          <a:spcPts val="200"/>
                        </a:spcBef>
                        <a:spcAft>
                          <a:spcPts val="200"/>
                        </a:spcAft>
                      </a:pPr>
                      <a:r>
                        <a:rPr lang="en-US" sz="1400" cap="all" dirty="0">
                          <a:effectLst/>
                        </a:rPr>
                        <a:t>International:</a:t>
                      </a:r>
                      <a:endParaRPr lang="en-US" sz="1400" dirty="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dirty="0">
                          <a:effectLst/>
                        </a:rPr>
                        <a:t>+1-910-256-0637</a:t>
                      </a:r>
                      <a:r>
                        <a:rPr lang="en-US" sz="1400" dirty="0">
                          <a:effectLst/>
                        </a:rPr>
                        <a:t> (Fax)</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205740">
                <a:tc>
                  <a:txBody>
                    <a:bodyPr/>
                    <a:lstStyle/>
                    <a:p>
                      <a:pPr marL="0" marR="0">
                        <a:spcBef>
                          <a:spcPts val="200"/>
                        </a:spcBef>
                        <a:spcAft>
                          <a:spcPts val="200"/>
                        </a:spcAft>
                      </a:pPr>
                      <a:r>
                        <a:rPr lang="en-US" sz="1400" cap="all">
                          <a:effectLst/>
                        </a:rPr>
                        <a:t>UK, Germany, France (toll-free):</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a:effectLst/>
                        </a:rPr>
                        <a:t>(00800) 5913-1359 (T</a:t>
                      </a:r>
                      <a:r>
                        <a:rPr lang="en-US" sz="1400">
                          <a:effectLst/>
                        </a:rPr>
                        <a:t>elephone</a:t>
                      </a:r>
                      <a:r>
                        <a:rPr lang="en-US" sz="1400" cap="all">
                          <a:effectLst/>
                        </a:rPr>
                        <a:t>)</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205740">
                <a:tc>
                  <a:txBody>
                    <a:bodyPr/>
                    <a:lstStyle/>
                    <a:p>
                      <a:pPr marL="0" marR="0">
                        <a:spcBef>
                          <a:spcPts val="200"/>
                        </a:spcBef>
                        <a:spcAft>
                          <a:spcPts val="200"/>
                        </a:spcAft>
                      </a:pPr>
                      <a:r>
                        <a:rPr lang="en-US" sz="1400" cap="all">
                          <a:effectLst/>
                        </a:rPr>
                        <a:t> </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cap="all" dirty="0">
                          <a:effectLst/>
                        </a:rPr>
                        <a:t>(00800) 5812-1658 </a:t>
                      </a:r>
                      <a:r>
                        <a:rPr lang="en-US" sz="1400" dirty="0">
                          <a:effectLst/>
                        </a:rPr>
                        <a:t>(Fax)</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205740">
                <a:tc>
                  <a:txBody>
                    <a:bodyPr/>
                    <a:lstStyle/>
                    <a:p>
                      <a:pPr marL="0" marR="0">
                        <a:spcBef>
                          <a:spcPts val="200"/>
                        </a:spcBef>
                        <a:spcAft>
                          <a:spcPts val="200"/>
                        </a:spcAft>
                      </a:pPr>
                      <a:r>
                        <a:rPr lang="en-US" sz="1400" cap="all">
                          <a:effectLst/>
                        </a:rPr>
                        <a:t>EUROPE:</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dirty="0">
                          <a:effectLst/>
                        </a:rPr>
                        <a:t>+32-2-714-5028 (Telephone)</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205740">
                <a:tc>
                  <a:txBody>
                    <a:bodyPr/>
                    <a:lstStyle/>
                    <a:p>
                      <a:pPr marL="0" marR="0">
                        <a:spcBef>
                          <a:spcPts val="200"/>
                        </a:spcBef>
                        <a:spcAft>
                          <a:spcPts val="200"/>
                        </a:spcAft>
                      </a:pPr>
                      <a:r>
                        <a:rPr lang="en-US" sz="1400" cap="all" dirty="0">
                          <a:effectLst/>
                        </a:rPr>
                        <a:t> </a:t>
                      </a:r>
                      <a:endParaRPr lang="en-US" sz="1400" dirty="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a:effectLst/>
                        </a:rPr>
                        <a:t>+32-2-714-5024 (Fax)</a:t>
                      </a:r>
                      <a:endParaRPr lang="en-US" sz="1400">
                        <a:effectLst/>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205740">
                <a:tc>
                  <a:txBody>
                    <a:bodyPr/>
                    <a:lstStyle/>
                    <a:p>
                      <a:pPr marL="0" marR="0">
                        <a:spcBef>
                          <a:spcPts val="200"/>
                        </a:spcBef>
                        <a:spcAft>
                          <a:spcPts val="200"/>
                        </a:spcAft>
                      </a:pPr>
                      <a:r>
                        <a:rPr lang="en-US" sz="1400" cap="all">
                          <a:effectLst/>
                        </a:rPr>
                        <a:t>BRAZIL (toll-free):  </a:t>
                      </a:r>
                      <a:endParaRPr lang="en-US" sz="1400">
                        <a:effectLst/>
                        <a:latin typeface="Arial"/>
                        <a:ea typeface="Times New Roman"/>
                        <a:cs typeface="Times New Roman"/>
                      </a:endParaRPr>
                    </a:p>
                  </a:txBody>
                  <a:tcPr marL="68580" marR="68580" marT="0" marB="0"/>
                </a:tc>
                <a:tc>
                  <a:txBody>
                    <a:bodyPr/>
                    <a:lstStyle/>
                    <a:p>
                      <a:pPr marL="0" marR="0">
                        <a:spcBef>
                          <a:spcPts val="200"/>
                        </a:spcBef>
                        <a:spcAft>
                          <a:spcPts val="200"/>
                        </a:spcAft>
                      </a:pPr>
                      <a:r>
                        <a:rPr lang="en-US" sz="1400" dirty="0">
                          <a:effectLst/>
                        </a:rPr>
                        <a:t>(0800) 892-1472  (Fax)</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bl>
          </a:graphicData>
        </a:graphic>
      </p:graphicFrame>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8" y="285750"/>
            <a:ext cx="1373505" cy="1177290"/>
          </a:xfrm>
          <a:prstGeom prst="rect">
            <a:avLst/>
          </a:prstGeom>
        </p:spPr>
      </p:pic>
      <p:grpSp>
        <p:nvGrpSpPr>
          <p:cNvPr id="13" name="Group 12"/>
          <p:cNvGrpSpPr/>
          <p:nvPr/>
        </p:nvGrpSpPr>
        <p:grpSpPr>
          <a:xfrm>
            <a:off x="304801" y="4371975"/>
            <a:ext cx="8837308" cy="736124"/>
            <a:chOff x="522143" y="4371975"/>
            <a:chExt cx="8619965" cy="736124"/>
          </a:xfrm>
        </p:grpSpPr>
        <p:pic>
          <p:nvPicPr>
            <p:cNvPr id="14" name="Picture 1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15"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238241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04801" y="4371975"/>
            <a:ext cx="8837308" cy="736124"/>
            <a:chOff x="522143" y="4371975"/>
            <a:chExt cx="8619965" cy="736124"/>
          </a:xfrm>
        </p:grpSpPr>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7"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10242" name="Rectangle 3"/>
          <p:cNvSpPr>
            <a:spLocks noGrp="1" noChangeArrowheads="1"/>
          </p:cNvSpPr>
          <p:nvPr>
            <p:ph idx="1"/>
          </p:nvPr>
        </p:nvSpPr>
        <p:spPr>
          <a:xfrm>
            <a:off x="304801" y="764009"/>
            <a:ext cx="8229600" cy="1371600"/>
          </a:xfrm>
        </p:spPr>
        <p:txBody>
          <a:bodyPr>
            <a:normAutofit/>
          </a:bodyPr>
          <a:lstStyle/>
          <a:p>
            <a:pPr marL="129622" lvl="1" indent="0">
              <a:spcBef>
                <a:spcPts val="0"/>
              </a:spcBef>
              <a:buClr>
                <a:schemeClr val="dk1"/>
              </a:buClr>
              <a:buSzPts val="2040"/>
              <a:buNone/>
              <a:defRPr/>
            </a:pPr>
            <a:r>
              <a:rPr lang="en-US" sz="1800" dirty="0"/>
              <a:t>The authors acknowledge the outstanding efforts of all the clinicians submitting cases to the APR, as well as the valuable contributions of the APR Steering Committee and the Syneos Health, Coordinating Center Staff.</a:t>
            </a:r>
          </a:p>
        </p:txBody>
      </p:sp>
      <p:sp>
        <p:nvSpPr>
          <p:cNvPr id="3076" name="Text Box 4"/>
          <p:cNvSpPr txBox="1">
            <a:spLocks noChangeArrowheads="1"/>
          </p:cNvSpPr>
          <p:nvPr/>
        </p:nvSpPr>
        <p:spPr bwMode="auto">
          <a:xfrm>
            <a:off x="381000" y="209550"/>
            <a:ext cx="7696200" cy="584775"/>
          </a:xfrm>
          <a:prstGeom prst="rect">
            <a:avLst/>
          </a:prstGeom>
          <a:noFill/>
          <a:ln w="9525" algn="ctr">
            <a:noFill/>
            <a:miter lim="800000"/>
            <a:headEnd/>
            <a:tailEnd/>
          </a:ln>
          <a:effectLst/>
        </p:spPr>
        <p:txBody>
          <a:bodyPr wrap="square">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Acknowledgements</a:t>
            </a:r>
          </a:p>
        </p:txBody>
      </p:sp>
      <p:sp>
        <p:nvSpPr>
          <p:cNvPr id="4" name="Rectangle 3"/>
          <p:cNvSpPr/>
          <p:nvPr/>
        </p:nvSpPr>
        <p:spPr>
          <a:xfrm>
            <a:off x="471241" y="1656760"/>
            <a:ext cx="8063159" cy="2893100"/>
          </a:xfrm>
          <a:prstGeom prst="rect">
            <a:avLst/>
          </a:prstGeom>
          <a:solidFill>
            <a:schemeClr val="bg1"/>
          </a:solidFill>
        </p:spPr>
        <p:txBody>
          <a:bodyPr wrap="square">
            <a:spAutoFit/>
          </a:bodyPr>
          <a:lstStyle/>
          <a:p>
            <a:r>
              <a:rPr lang="en-US" sz="1400" b="1" dirty="0">
                <a:solidFill>
                  <a:srgbClr val="C00000"/>
                </a:solidFill>
                <a:latin typeface="Arial" panose="020B0604020202020204" pitchFamily="34" charset="0"/>
                <a:cs typeface="Arial" panose="020B0604020202020204" pitchFamily="34" charset="0"/>
              </a:rPr>
              <a:t>Independent Advisory Committee Members:</a:t>
            </a:r>
          </a:p>
          <a:p>
            <a:r>
              <a:rPr lang="en-US" sz="1400" b="1" dirty="0">
                <a:latin typeface="Arial" panose="020B0604020202020204" pitchFamily="34" charset="0"/>
                <a:cs typeface="Arial" panose="020B0604020202020204" pitchFamily="34" charset="0"/>
              </a:rPr>
              <a:t>Cynthia </a:t>
            </a:r>
            <a:r>
              <a:rPr lang="en-US" sz="1400" b="1" dirty="0" err="1">
                <a:latin typeface="Arial" panose="020B0604020202020204" pitchFamily="34" charset="0"/>
                <a:cs typeface="Arial" panose="020B0604020202020204" pitchFamily="34" charset="0"/>
              </a:rPr>
              <a:t>Holcroft-Argani</a:t>
            </a:r>
            <a:r>
              <a:rPr lang="en-US" sz="1400" dirty="0">
                <a:latin typeface="Arial" panose="020B0604020202020204" pitchFamily="34" charset="0"/>
                <a:cs typeface="Arial" panose="020B0604020202020204" pitchFamily="34" charset="0"/>
              </a:rPr>
              <a:t>, MD, Johns Hopkins Medical Center; </a:t>
            </a:r>
          </a:p>
          <a:p>
            <a:r>
              <a:rPr lang="en-US" sz="1400" b="1" dirty="0">
                <a:latin typeface="Arial" panose="020B0604020202020204" pitchFamily="34" charset="0"/>
                <a:cs typeface="Arial" panose="020B0604020202020204" pitchFamily="34" charset="0"/>
              </a:rPr>
              <a:t>Karen Beckerman</a:t>
            </a:r>
            <a:r>
              <a:rPr lang="en-US" sz="1400" dirty="0">
                <a:latin typeface="Arial" panose="020B0604020202020204" pitchFamily="34" charset="0"/>
                <a:cs typeface="Arial" panose="020B0604020202020204" pitchFamily="34" charset="0"/>
              </a:rPr>
              <a:t>, MD, Carl Icahn School of Medicine at Mt Sinai; </a:t>
            </a:r>
          </a:p>
          <a:p>
            <a:r>
              <a:rPr lang="en-US" sz="1400" b="1" dirty="0" err="1">
                <a:latin typeface="Arial" panose="020B0604020202020204" pitchFamily="34" charset="0"/>
                <a:cs typeface="Arial" panose="020B0604020202020204" pitchFamily="34" charset="0"/>
              </a:rPr>
              <a:t>Nahida</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Chakhtoura</a:t>
            </a:r>
            <a:r>
              <a:rPr lang="en-US" sz="1400" dirty="0">
                <a:latin typeface="Arial" panose="020B0604020202020204" pitchFamily="34" charset="0"/>
                <a:cs typeface="Arial" panose="020B0604020202020204" pitchFamily="34" charset="0"/>
              </a:rPr>
              <a:t>, MD, National Institutes of Health; </a:t>
            </a:r>
          </a:p>
          <a:p>
            <a:r>
              <a:rPr lang="en-US" sz="1400" b="1" dirty="0">
                <a:latin typeface="Arial" panose="020B0604020202020204" pitchFamily="34" charset="0"/>
                <a:cs typeface="Arial" panose="020B0604020202020204" pitchFamily="34" charset="0"/>
              </a:rPr>
              <a:t>Kenneth Dominguez</a:t>
            </a:r>
            <a:r>
              <a:rPr lang="en-US" sz="1400" dirty="0">
                <a:latin typeface="Arial" panose="020B0604020202020204" pitchFamily="34" charset="0"/>
                <a:cs typeface="Arial" panose="020B0604020202020204" pitchFamily="34" charset="0"/>
              </a:rPr>
              <a:t>, MD, MPH, Centers for Disease Control &amp; Prevention; </a:t>
            </a:r>
          </a:p>
          <a:p>
            <a:r>
              <a:rPr lang="en-US" sz="1400" b="1" dirty="0">
                <a:latin typeface="Arial" panose="020B0604020202020204" pitchFamily="34" charset="0"/>
                <a:cs typeface="Arial" panose="020B0604020202020204" pitchFamily="34" charset="0"/>
              </a:rPr>
              <a:t>Kathryn Arnold</a:t>
            </a:r>
            <a:r>
              <a:rPr lang="en-US" sz="1400" dirty="0">
                <a:latin typeface="Arial" panose="020B0604020202020204" pitchFamily="34" charset="0"/>
                <a:cs typeface="Arial" panose="020B0604020202020204" pitchFamily="34" charset="0"/>
              </a:rPr>
              <a:t>, MD, National Center on Birth Defects and Developmental Disabilities; </a:t>
            </a:r>
          </a:p>
          <a:p>
            <a:r>
              <a:rPr lang="en-US" sz="1400" b="1" dirty="0">
                <a:latin typeface="Arial" panose="020B0604020202020204" pitchFamily="34" charset="0"/>
                <a:cs typeface="Arial" panose="020B0604020202020204" pitchFamily="34" charset="0"/>
              </a:rPr>
              <a:t>Lynne </a:t>
            </a:r>
            <a:r>
              <a:rPr lang="en-US" sz="1400" b="1" dirty="0" err="1">
                <a:latin typeface="Arial" panose="020B0604020202020204" pitchFamily="34" charset="0"/>
                <a:cs typeface="Arial" panose="020B0604020202020204" pitchFamily="34" charset="0"/>
              </a:rPr>
              <a:t>Mofenson</a:t>
            </a:r>
            <a:r>
              <a:rPr lang="en-US" sz="1400" dirty="0">
                <a:latin typeface="Arial" panose="020B0604020202020204" pitchFamily="34" charset="0"/>
                <a:cs typeface="Arial" panose="020B0604020202020204" pitchFamily="34" charset="0"/>
              </a:rPr>
              <a:t>, MD, Elizabeth Glaser Pediatric AIDS Foundation; </a:t>
            </a:r>
          </a:p>
          <a:p>
            <a:r>
              <a:rPr lang="en-US" sz="1400" b="1" dirty="0">
                <a:latin typeface="Arial" panose="020B0604020202020204" pitchFamily="34" charset="0"/>
                <a:cs typeface="Arial" panose="020B0604020202020204" pitchFamily="34" charset="0"/>
              </a:rPr>
              <a:t>Andreas </a:t>
            </a:r>
            <a:r>
              <a:rPr lang="en-US" sz="1400" b="1" dirty="0" err="1">
                <a:latin typeface="Arial" panose="020B0604020202020204" pitchFamily="34" charset="0"/>
                <a:cs typeface="Arial" panose="020B0604020202020204" pitchFamily="34" charset="0"/>
              </a:rPr>
              <a:t>Pikis</a:t>
            </a:r>
            <a:r>
              <a:rPr lang="en-US" sz="1400" dirty="0">
                <a:latin typeface="Arial" panose="020B0604020202020204" pitchFamily="34" charset="0"/>
                <a:cs typeface="Arial" panose="020B0604020202020204" pitchFamily="34" charset="0"/>
              </a:rPr>
              <a:t>, MD, Food and Drug Administration; </a:t>
            </a:r>
          </a:p>
          <a:p>
            <a:r>
              <a:rPr lang="en-US" sz="1400" b="1" dirty="0">
                <a:latin typeface="Arial" panose="020B0604020202020204" pitchFamily="34" charset="0"/>
                <a:cs typeface="Arial" panose="020B0604020202020204" pitchFamily="34" charset="0"/>
              </a:rPr>
              <a:t>Rosemary </a:t>
            </a:r>
            <a:r>
              <a:rPr lang="en-US" sz="1400" b="1" dirty="0" err="1">
                <a:latin typeface="Arial" panose="020B0604020202020204" pitchFamily="34" charset="0"/>
                <a:cs typeface="Arial" panose="020B0604020202020204" pitchFamily="34" charset="0"/>
              </a:rPr>
              <a:t>Ramroop</a:t>
            </a:r>
            <a:r>
              <a:rPr lang="en-US" sz="1400" dirty="0">
                <a:latin typeface="Arial" panose="020B0604020202020204" pitchFamily="34" charset="0"/>
                <a:cs typeface="Arial" panose="020B0604020202020204" pitchFamily="34" charset="0"/>
              </a:rPr>
              <a:t>, Johns Hopkins University; </a:t>
            </a:r>
          </a:p>
          <a:p>
            <a:r>
              <a:rPr lang="en-US" sz="1400" b="1" dirty="0">
                <a:latin typeface="Arial" panose="020B0604020202020204" pitchFamily="34" charset="0"/>
                <a:cs typeface="Arial" panose="020B0604020202020204" pitchFamily="34" charset="0"/>
              </a:rPr>
              <a:t>Nancy </a:t>
            </a:r>
            <a:r>
              <a:rPr lang="en-US" sz="1400" b="1" dirty="0" err="1">
                <a:latin typeface="Arial" panose="020B0604020202020204" pitchFamily="34" charset="0"/>
                <a:cs typeface="Arial" panose="020B0604020202020204" pitchFamily="34" charset="0"/>
              </a:rPr>
              <a:t>Santanello</a:t>
            </a:r>
            <a:r>
              <a:rPr lang="en-US" sz="1400" dirty="0">
                <a:latin typeface="Arial" panose="020B0604020202020204" pitchFamily="34" charset="0"/>
                <a:cs typeface="Arial" panose="020B0604020202020204" pitchFamily="34" charset="0"/>
              </a:rPr>
              <a:t>, MD, MS, FISPE, Independent </a:t>
            </a:r>
            <a:r>
              <a:rPr lang="en-US" sz="1400" dirty="0" err="1">
                <a:latin typeface="Arial" panose="020B0604020202020204" pitchFamily="34" charset="0"/>
                <a:cs typeface="Arial" panose="020B0604020202020204" pitchFamily="34" charset="0"/>
              </a:rPr>
              <a:t>Pharmacoepidemiologist</a:t>
            </a:r>
            <a:r>
              <a:rPr lang="en-US" sz="1400" dirty="0">
                <a:latin typeface="Arial" panose="020B0604020202020204" pitchFamily="34" charset="0"/>
                <a:cs typeface="Arial" panose="020B0604020202020204" pitchFamily="34" charset="0"/>
              </a:rPr>
              <a:t>; </a:t>
            </a:r>
          </a:p>
          <a:p>
            <a:r>
              <a:rPr lang="en-US" sz="1400" b="1" dirty="0">
                <a:latin typeface="Arial" panose="020B0604020202020204" pitchFamily="34" charset="0"/>
                <a:cs typeface="Arial" panose="020B0604020202020204" pitchFamily="34" charset="0"/>
              </a:rPr>
              <a:t>William Short</a:t>
            </a:r>
            <a:r>
              <a:rPr lang="en-US" sz="1400" dirty="0">
                <a:latin typeface="Arial" panose="020B0604020202020204" pitchFamily="34" charset="0"/>
                <a:cs typeface="Arial" panose="020B0604020202020204" pitchFamily="34" charset="0"/>
              </a:rPr>
              <a:t>, MD, MPH, AAHIVS, The University of Pennsylvania; </a:t>
            </a:r>
          </a:p>
          <a:p>
            <a:r>
              <a:rPr lang="en-US" sz="1400" b="1" dirty="0">
                <a:latin typeface="Arial" panose="020B0604020202020204" pitchFamily="34" charset="0"/>
                <a:cs typeface="Arial" panose="020B0604020202020204" pitchFamily="34" charset="0"/>
              </a:rPr>
              <a:t>Claire Thorne</a:t>
            </a:r>
            <a:r>
              <a:rPr lang="en-US" sz="1400" dirty="0">
                <a:latin typeface="Arial" panose="020B0604020202020204" pitchFamily="34" charset="0"/>
                <a:cs typeface="Arial" panose="020B0604020202020204" pitchFamily="34" charset="0"/>
              </a:rPr>
              <a:t>, PhD, Institute of Child Health, University College London; </a:t>
            </a:r>
          </a:p>
          <a:p>
            <a:r>
              <a:rPr lang="en-US" sz="1400" b="1" dirty="0">
                <a:latin typeface="Arial" panose="020B0604020202020204" pitchFamily="34" charset="0"/>
                <a:cs typeface="Arial" panose="020B0604020202020204" pitchFamily="34" charset="0"/>
              </a:rPr>
              <a:t>Heather Watts</a:t>
            </a:r>
            <a:r>
              <a:rPr lang="en-US" sz="1400" dirty="0">
                <a:latin typeface="Arial" panose="020B0604020202020204" pitchFamily="34" charset="0"/>
                <a:cs typeface="Arial" panose="020B0604020202020204" pitchFamily="34" charset="0"/>
              </a:rPr>
              <a:t>, MD, Office of the Global AIDS Coordinator &amp; Health Diplomacy, U.S. Dept. of State</a:t>
            </a:r>
          </a:p>
        </p:txBody>
      </p:sp>
    </p:spTree>
    <p:extLst>
      <p:ext uri="{BB962C8B-B14F-4D97-AF65-F5344CB8AC3E}">
        <p14:creationId xmlns:p14="http://schemas.microsoft.com/office/powerpoint/2010/main" val="252575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16592" y="19732"/>
            <a:ext cx="6705600" cy="584775"/>
          </a:xfrm>
          <a:prstGeom prst="rect">
            <a:avLst/>
          </a:prstGeom>
          <a:noFill/>
          <a:ln w="9525" algn="ctr">
            <a:noFill/>
            <a:miter lim="800000"/>
            <a:headEnd/>
            <a:tailEnd/>
          </a:ln>
          <a:effectLst/>
        </p:spPr>
        <p:txBody>
          <a:bodyPr>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Introduction</a:t>
            </a:r>
          </a:p>
        </p:txBody>
      </p:sp>
      <p:sp>
        <p:nvSpPr>
          <p:cNvPr id="5" name="Rectangle 3"/>
          <p:cNvSpPr txBox="1">
            <a:spLocks noChangeArrowheads="1"/>
          </p:cNvSpPr>
          <p:nvPr/>
        </p:nvSpPr>
        <p:spPr>
          <a:xfrm>
            <a:off x="188289" y="604507"/>
            <a:ext cx="8839200" cy="38135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652" indent="-266652" fontAlgn="auto">
              <a:lnSpc>
                <a:spcPct val="105000"/>
              </a:lnSpc>
              <a:spcBef>
                <a:spcPts val="701"/>
              </a:spcBef>
              <a:spcAft>
                <a:spcPts val="0"/>
              </a:spcAft>
              <a:buClr>
                <a:srgbClr val="C00000"/>
              </a:buClr>
              <a:buSzPts val="2090"/>
              <a:buFont typeface="Noto Sans Symbols"/>
              <a:buChar char="▪"/>
              <a:defRPr/>
            </a:pPr>
            <a:r>
              <a:rPr lang="en-US" sz="2200" dirty="0">
                <a:latin typeface="Arial" panose="020B0604020202020204" pitchFamily="34" charset="0"/>
                <a:cs typeface="Arial" panose="020B0604020202020204" pitchFamily="34" charset="0"/>
              </a:rPr>
              <a:t>In May 2018, a potential signal of an increase in neural tube defects (NTD) with periconception dolutegravir (DTG) exposure was reported from the Tsepamo birth surveillance study in Botswana.</a:t>
            </a:r>
          </a:p>
          <a:p>
            <a:pPr marL="266652" indent="-266652" fontAlgn="auto">
              <a:lnSpc>
                <a:spcPct val="105000"/>
              </a:lnSpc>
              <a:spcBef>
                <a:spcPts val="701"/>
              </a:spcBef>
              <a:spcAft>
                <a:spcPts val="0"/>
              </a:spcAft>
              <a:buClr>
                <a:srgbClr val="C00000"/>
              </a:buClr>
              <a:buSzPts val="2090"/>
              <a:buFont typeface="Noto Sans Symbols"/>
              <a:buChar char="▪"/>
              <a:defRPr/>
            </a:pPr>
            <a:r>
              <a:rPr lang="en-US" sz="2200" dirty="0">
                <a:latin typeface="Arial" panose="020B0604020202020204" pitchFamily="34" charset="0"/>
                <a:cs typeface="Arial" panose="020B0604020202020204" pitchFamily="34" charset="0"/>
              </a:rPr>
              <a:t>There are limited data on birth defect outcome with periconception exposure outside the Tsepamo Study.</a:t>
            </a:r>
          </a:p>
          <a:p>
            <a:pPr marL="266652" indent="-266652" fontAlgn="auto">
              <a:lnSpc>
                <a:spcPct val="105000"/>
              </a:lnSpc>
              <a:spcBef>
                <a:spcPts val="701"/>
              </a:spcBef>
              <a:spcAft>
                <a:spcPts val="0"/>
              </a:spcAft>
              <a:buClr>
                <a:srgbClr val="C00000"/>
              </a:buClr>
              <a:buSzPts val="2090"/>
              <a:buFont typeface="Noto Sans Symbols"/>
              <a:buChar char="▪"/>
              <a:defRPr/>
            </a:pPr>
            <a:r>
              <a:rPr lang="en-US" sz="2200" dirty="0">
                <a:latin typeface="Arial" panose="020B0604020202020204" pitchFamily="34" charset="0"/>
                <a:cs typeface="Arial" panose="020B0604020202020204" pitchFamily="34" charset="0"/>
              </a:rPr>
              <a:t>We evaluated the prevalence of central nervous system (CNS) defects, NTDs and encephalocele in the Antiretroviral Pregnancy Registry by drug class and individual drugs. Encephalocele is considered separately from NTD in the APR as it may occur slightly after neural tube closure. Data are updated through January 31 2019 (and differ from abstract).</a:t>
            </a:r>
          </a:p>
        </p:txBody>
      </p:sp>
      <p:grpSp>
        <p:nvGrpSpPr>
          <p:cNvPr id="6" name="Group 5"/>
          <p:cNvGrpSpPr/>
          <p:nvPr/>
        </p:nvGrpSpPr>
        <p:grpSpPr>
          <a:xfrm>
            <a:off x="304801" y="4371975"/>
            <a:ext cx="8837308" cy="736124"/>
            <a:chOff x="522143" y="4371975"/>
            <a:chExt cx="8619965" cy="736124"/>
          </a:xfrm>
        </p:grpSpPr>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8"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Tree>
    <p:extLst>
      <p:ext uri="{BB962C8B-B14F-4D97-AF65-F5344CB8AC3E}">
        <p14:creationId xmlns:p14="http://schemas.microsoft.com/office/powerpoint/2010/main" val="316799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0C010-1F8A-499C-B26F-91895BDEB296}"/>
              </a:ext>
            </a:extLst>
          </p:cNvPr>
          <p:cNvSpPr>
            <a:spLocks noGrp="1"/>
          </p:cNvSpPr>
          <p:nvPr>
            <p:ph type="title"/>
          </p:nvPr>
        </p:nvSpPr>
        <p:spPr>
          <a:xfrm>
            <a:off x="1524000" y="14080"/>
            <a:ext cx="6432525" cy="857250"/>
          </a:xfrm>
        </p:spPr>
        <p:txBody>
          <a:bodyPr>
            <a:noAutofit/>
          </a:bodyPr>
          <a:lstStyle/>
          <a:p>
            <a:pPr algn="ctr"/>
            <a:r>
              <a:rPr lang="en-US" dirty="0">
                <a:solidFill>
                  <a:srgbClr val="C00000"/>
                </a:solidFill>
              </a:rPr>
              <a:t>Birth Defect Surveillance: </a:t>
            </a:r>
            <a:br>
              <a:rPr lang="en-US" dirty="0">
                <a:solidFill>
                  <a:srgbClr val="C00000"/>
                </a:solidFill>
              </a:rPr>
            </a:br>
            <a:r>
              <a:rPr lang="en-US" dirty="0">
                <a:solidFill>
                  <a:srgbClr val="C00000"/>
                </a:solidFill>
              </a:rPr>
              <a:t>Antiretroviral Pregnancy Registry</a:t>
            </a:r>
          </a:p>
        </p:txBody>
      </p:sp>
      <p:sp>
        <p:nvSpPr>
          <p:cNvPr id="3" name="Content Placeholder 2">
            <a:extLst>
              <a:ext uri="{FF2B5EF4-FFF2-40B4-BE49-F238E27FC236}">
                <a16:creationId xmlns:a16="http://schemas.microsoft.com/office/drawing/2014/main" id="{19D34C7E-C1CB-4C80-9A26-C41BB077A0CD}"/>
              </a:ext>
            </a:extLst>
          </p:cNvPr>
          <p:cNvSpPr>
            <a:spLocks noGrp="1"/>
          </p:cNvSpPr>
          <p:nvPr>
            <p:ph idx="1"/>
          </p:nvPr>
        </p:nvSpPr>
        <p:spPr>
          <a:xfrm>
            <a:off x="76200" y="905794"/>
            <a:ext cx="8915400" cy="3157716"/>
          </a:xfrm>
        </p:spPr>
        <p:txBody>
          <a:bodyPr>
            <a:normAutofit/>
          </a:bodyPr>
          <a:lstStyle/>
          <a:p>
            <a:pPr marL="342900" indent="-342900">
              <a:lnSpc>
                <a:spcPct val="103000"/>
              </a:lnSpc>
              <a:spcBef>
                <a:spcPts val="200"/>
              </a:spcBef>
              <a:spcAft>
                <a:spcPts val="200"/>
              </a:spcAft>
              <a:buClr>
                <a:srgbClr val="C00000"/>
              </a:buClr>
              <a:buFont typeface="Wingdings" panose="05000000000000000000" pitchFamily="2" charset="2"/>
              <a:buChar char="§"/>
            </a:pPr>
            <a:r>
              <a:rPr lang="en-US" sz="2100" dirty="0">
                <a:solidFill>
                  <a:schemeClr val="tx1"/>
                </a:solidFill>
              </a:rPr>
              <a:t>Since 1989, the Antiretroviral Pregnancy Registry has collected prospective, voluntary, anonymized reports of women on ART during pregnancy, capturing data after birth on birth outcomes. </a:t>
            </a:r>
          </a:p>
          <a:p>
            <a:pPr marL="342900" indent="-342900">
              <a:lnSpc>
                <a:spcPct val="103000"/>
              </a:lnSpc>
              <a:spcBef>
                <a:spcPts val="200"/>
              </a:spcBef>
              <a:spcAft>
                <a:spcPts val="200"/>
              </a:spcAft>
              <a:buClr>
                <a:srgbClr val="C00000"/>
              </a:buClr>
              <a:buFont typeface="Wingdings" panose="05000000000000000000" pitchFamily="2" charset="2"/>
              <a:buChar char="§"/>
            </a:pPr>
            <a:r>
              <a:rPr lang="en-US" sz="2100" dirty="0">
                <a:solidFill>
                  <a:schemeClr val="tx1"/>
                </a:solidFill>
              </a:rPr>
              <a:t>Provides an estimate of risk for major birth defects compared to general population, to give an early warning of potential teratogenicity.</a:t>
            </a:r>
          </a:p>
          <a:p>
            <a:pPr marL="342900" indent="-342900">
              <a:lnSpc>
                <a:spcPct val="103000"/>
              </a:lnSpc>
              <a:spcBef>
                <a:spcPts val="200"/>
              </a:spcBef>
              <a:spcAft>
                <a:spcPts val="200"/>
              </a:spcAft>
              <a:buClr>
                <a:srgbClr val="C00000"/>
              </a:buClr>
              <a:buFont typeface="Wingdings" panose="05000000000000000000" pitchFamily="2" charset="2"/>
              <a:buChar char="§"/>
            </a:pPr>
            <a:r>
              <a:rPr lang="en-US" sz="2100" dirty="0">
                <a:solidFill>
                  <a:schemeClr val="tx1"/>
                </a:solidFill>
              </a:rPr>
              <a:t>Currently international registry including 160 antiretroviral drugs – 57 brand, 103 generic drugs.</a:t>
            </a:r>
          </a:p>
        </p:txBody>
      </p:sp>
      <p:sp>
        <p:nvSpPr>
          <p:cNvPr id="6" name="Content Placeholder 2">
            <a:extLst>
              <a:ext uri="{FF2B5EF4-FFF2-40B4-BE49-F238E27FC236}">
                <a16:creationId xmlns:a16="http://schemas.microsoft.com/office/drawing/2014/main" id="{AF9F37FC-0623-41C5-BE0B-B89A95BD9378}"/>
              </a:ext>
            </a:extLst>
          </p:cNvPr>
          <p:cNvSpPr txBox="1">
            <a:spLocks/>
          </p:cNvSpPr>
          <p:nvPr/>
        </p:nvSpPr>
        <p:spPr>
          <a:xfrm>
            <a:off x="3115614" y="3817586"/>
            <a:ext cx="4371834" cy="1418546"/>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Clr>
                <a:srgbClr val="C00000"/>
              </a:buClr>
              <a:buFont typeface="Wingdings" panose="05000000000000000000" pitchFamily="2" charset="2"/>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C00000"/>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C00000"/>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C00000"/>
              </a:buClr>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5000"/>
              </a:lnSpc>
            </a:pPr>
            <a:endParaRPr lang="en-US" sz="2025" dirty="0"/>
          </a:p>
        </p:txBody>
      </p:sp>
      <p:pic>
        <p:nvPicPr>
          <p:cNvPr id="7" name="Picture 6">
            <a:extLst>
              <a:ext uri="{FF2B5EF4-FFF2-40B4-BE49-F238E27FC236}">
                <a16:creationId xmlns:a16="http://schemas.microsoft.com/office/drawing/2014/main" id="{1FA866F7-7762-47F0-8150-4BFB9FC927B9}"/>
              </a:ext>
            </a:extLst>
          </p:cNvPr>
          <p:cNvPicPr>
            <a:picLocks noChangeAspect="1"/>
          </p:cNvPicPr>
          <p:nvPr/>
        </p:nvPicPr>
        <p:blipFill>
          <a:blip r:embed="rId3"/>
          <a:stretch>
            <a:fillRect/>
          </a:stretch>
        </p:blipFill>
        <p:spPr>
          <a:xfrm>
            <a:off x="236054" y="366521"/>
            <a:ext cx="1371600" cy="344993"/>
          </a:xfrm>
          <a:prstGeom prst="rect">
            <a:avLst/>
          </a:prstGeom>
        </p:spPr>
      </p:pic>
      <p:sp>
        <p:nvSpPr>
          <p:cNvPr id="10" name="Rectangle 9">
            <a:extLst>
              <a:ext uri="{FF2B5EF4-FFF2-40B4-BE49-F238E27FC236}">
                <a16:creationId xmlns:a16="http://schemas.microsoft.com/office/drawing/2014/main" id="{32F580D4-D271-4FF6-ACBC-7A0A1552378C}"/>
              </a:ext>
            </a:extLst>
          </p:cNvPr>
          <p:cNvSpPr/>
          <p:nvPr/>
        </p:nvSpPr>
        <p:spPr>
          <a:xfrm>
            <a:off x="1210369" y="2369930"/>
            <a:ext cx="3429000" cy="253916"/>
          </a:xfrm>
          <a:prstGeom prst="rect">
            <a:avLst/>
          </a:prstGeom>
        </p:spPr>
        <p:txBody>
          <a:bodyPr>
            <a:spAutoFit/>
          </a:bodyPr>
          <a:lstStyle/>
          <a:p>
            <a:endParaRPr lang="en-US" sz="1050" dirty="0"/>
          </a:p>
        </p:txBody>
      </p:sp>
      <p:sp>
        <p:nvSpPr>
          <p:cNvPr id="13" name="Line 4">
            <a:extLst>
              <a:ext uri="{FF2B5EF4-FFF2-40B4-BE49-F238E27FC236}">
                <a16:creationId xmlns:a16="http://schemas.microsoft.com/office/drawing/2014/main" id="{0BB34988-C4EB-40A6-96DE-96FA0D1CB282}"/>
              </a:ext>
            </a:extLst>
          </p:cNvPr>
          <p:cNvSpPr>
            <a:spLocks noChangeShapeType="1"/>
          </p:cNvSpPr>
          <p:nvPr/>
        </p:nvSpPr>
        <p:spPr bwMode="auto">
          <a:xfrm>
            <a:off x="0" y="869252"/>
            <a:ext cx="9180000" cy="1268"/>
          </a:xfrm>
          <a:prstGeom prst="line">
            <a:avLst/>
          </a:prstGeom>
          <a:noFill/>
          <a:ln w="9525">
            <a:solidFill>
              <a:schemeClr val="tx1"/>
            </a:solidFill>
            <a:round/>
            <a:headEnd/>
            <a:tailEnd/>
          </a:ln>
        </p:spPr>
        <p:txBody>
          <a:bodyPr/>
          <a:lstStyle/>
          <a:p>
            <a:endParaRPr lang="en-US" sz="1050" dirty="0"/>
          </a:p>
        </p:txBody>
      </p:sp>
      <p:pic>
        <p:nvPicPr>
          <p:cNvPr id="9" name="Picture 8">
            <a:extLst>
              <a:ext uri="{FF2B5EF4-FFF2-40B4-BE49-F238E27FC236}">
                <a16:creationId xmlns:a16="http://schemas.microsoft.com/office/drawing/2014/main" id="{63628A17-FDC2-4012-8C43-8D3CA112CE3E}"/>
              </a:ext>
            </a:extLst>
          </p:cNvPr>
          <p:cNvPicPr>
            <a:picLocks noChangeAspect="1"/>
          </p:cNvPicPr>
          <p:nvPr/>
        </p:nvPicPr>
        <p:blipFill>
          <a:blip r:embed="rId4"/>
          <a:stretch>
            <a:fillRect/>
          </a:stretch>
        </p:blipFill>
        <p:spPr>
          <a:xfrm>
            <a:off x="2514600" y="3680368"/>
            <a:ext cx="2797198" cy="657221"/>
          </a:xfrm>
          <a:prstGeom prst="rect">
            <a:avLst/>
          </a:prstGeom>
        </p:spPr>
      </p:pic>
      <p:pic>
        <p:nvPicPr>
          <p:cNvPr id="11" name="Picture 10">
            <a:extLst>
              <a:ext uri="{FF2B5EF4-FFF2-40B4-BE49-F238E27FC236}">
                <a16:creationId xmlns:a16="http://schemas.microsoft.com/office/drawing/2014/main" id="{801A957A-F9CD-46FE-9D62-151A252AFB5C}"/>
              </a:ext>
            </a:extLst>
          </p:cNvPr>
          <p:cNvPicPr>
            <a:picLocks noChangeAspect="1"/>
          </p:cNvPicPr>
          <p:nvPr/>
        </p:nvPicPr>
        <p:blipFill>
          <a:blip r:embed="rId5"/>
          <a:stretch>
            <a:fillRect/>
          </a:stretch>
        </p:blipFill>
        <p:spPr>
          <a:xfrm>
            <a:off x="2486287" y="4337590"/>
            <a:ext cx="3617329" cy="425096"/>
          </a:xfrm>
          <a:prstGeom prst="rect">
            <a:avLst/>
          </a:prstGeom>
        </p:spPr>
      </p:pic>
      <p:pic>
        <p:nvPicPr>
          <p:cNvPr id="12" name="Picture 11">
            <a:extLst>
              <a:ext uri="{FF2B5EF4-FFF2-40B4-BE49-F238E27FC236}">
                <a16:creationId xmlns:a16="http://schemas.microsoft.com/office/drawing/2014/main" id="{CD22D5B8-4512-4870-BE51-E6471122832E}"/>
              </a:ext>
            </a:extLst>
          </p:cNvPr>
          <p:cNvPicPr>
            <a:picLocks noChangeAspect="1"/>
          </p:cNvPicPr>
          <p:nvPr/>
        </p:nvPicPr>
        <p:blipFill>
          <a:blip r:embed="rId6"/>
          <a:stretch>
            <a:fillRect/>
          </a:stretch>
        </p:blipFill>
        <p:spPr>
          <a:xfrm>
            <a:off x="5332065" y="3652747"/>
            <a:ext cx="2493169" cy="785813"/>
          </a:xfrm>
          <a:prstGeom prst="rect">
            <a:avLst/>
          </a:prstGeom>
        </p:spPr>
      </p:pic>
      <p:pic>
        <p:nvPicPr>
          <p:cNvPr id="8" name="Picture 7" descr="Screen Clippi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6501" y="3375020"/>
            <a:ext cx="1167835" cy="166650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0964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518" y="1395"/>
            <a:ext cx="9222154" cy="857250"/>
          </a:xfrm>
        </p:spPr>
        <p:txBody>
          <a:bodyPr>
            <a:noAutofit/>
          </a:bodyPr>
          <a:lstStyle/>
          <a:p>
            <a:pPr algn="ctr"/>
            <a:r>
              <a:rPr lang="en-US" altLang="en-US" sz="2200" dirty="0">
                <a:solidFill>
                  <a:srgbClr val="C00000"/>
                </a:solidFill>
                <a:cs typeface="Arial" charset="0"/>
              </a:rPr>
              <a:t>Ability to Rule-Out An Increase in Birth Defects With Drug Exposure                    is Related to Defect Prevalence and Number of Observed Exposures</a:t>
            </a:r>
          </a:p>
        </p:txBody>
      </p:sp>
      <p:sp>
        <p:nvSpPr>
          <p:cNvPr id="384003" name="Rectangle 3"/>
          <p:cNvSpPr>
            <a:spLocks noGrp="1" noChangeArrowheads="1"/>
          </p:cNvSpPr>
          <p:nvPr>
            <p:ph type="body" idx="1"/>
          </p:nvPr>
        </p:nvSpPr>
        <p:spPr>
          <a:xfrm>
            <a:off x="15518" y="775427"/>
            <a:ext cx="8723360" cy="1174778"/>
          </a:xfrm>
        </p:spPr>
        <p:txBody>
          <a:bodyPr>
            <a:noAutofit/>
          </a:bodyPr>
          <a:lstStyle/>
          <a:p>
            <a:pPr algn="ctr">
              <a:spcBef>
                <a:spcPct val="0"/>
              </a:spcBef>
              <a:buSzPct val="100000"/>
            </a:pPr>
            <a:r>
              <a:rPr lang="en-US" altLang="en-US" sz="2400" dirty="0">
                <a:solidFill>
                  <a:schemeClr val="tx1"/>
                </a:solidFill>
              </a:rPr>
              <a:t>200 exposures can rule out a </a:t>
            </a:r>
            <a:r>
              <a:rPr lang="en-US" altLang="en-US" sz="2400" u="sng" dirty="0">
                <a:solidFill>
                  <a:schemeClr val="tx1"/>
                </a:solidFill>
              </a:rPr>
              <a:t>2-fold</a:t>
            </a:r>
            <a:r>
              <a:rPr lang="en-US" altLang="en-US" sz="2400" dirty="0">
                <a:solidFill>
                  <a:schemeClr val="tx1"/>
                </a:solidFill>
              </a:rPr>
              <a:t> ↑ in </a:t>
            </a:r>
            <a:r>
              <a:rPr lang="en-US" altLang="en-US" sz="2400" u="sng" dirty="0">
                <a:solidFill>
                  <a:schemeClr val="tx1"/>
                </a:solidFill>
              </a:rPr>
              <a:t>overall</a:t>
            </a:r>
            <a:r>
              <a:rPr lang="en-US" altLang="en-US" sz="2400" dirty="0">
                <a:solidFill>
                  <a:schemeClr val="tx1"/>
                </a:solidFill>
              </a:rPr>
              <a:t> birth defects </a:t>
            </a:r>
            <a:r>
              <a:rPr lang="en-US" altLang="en-US" sz="2400" dirty="0">
                <a:solidFill>
                  <a:srgbClr val="0070C0"/>
                </a:solidFill>
              </a:rPr>
              <a:t>(prevalence 3%)</a:t>
            </a:r>
            <a:endParaRPr lang="en-US" altLang="en-US" sz="2400" dirty="0"/>
          </a:p>
        </p:txBody>
      </p:sp>
      <p:sp>
        <p:nvSpPr>
          <p:cNvPr id="21508" name="Line 4"/>
          <p:cNvSpPr>
            <a:spLocks noChangeShapeType="1"/>
          </p:cNvSpPr>
          <p:nvPr/>
        </p:nvSpPr>
        <p:spPr bwMode="auto">
          <a:xfrm>
            <a:off x="15518" y="776354"/>
            <a:ext cx="9144000" cy="13563"/>
          </a:xfrm>
          <a:prstGeom prst="line">
            <a:avLst/>
          </a:prstGeom>
          <a:noFill/>
          <a:ln w="9525">
            <a:solidFill>
              <a:schemeClr val="tx1"/>
            </a:solidFill>
            <a:round/>
            <a:headEnd/>
            <a:tailEnd/>
          </a:ln>
        </p:spPr>
        <p:txBody>
          <a:bodyPr/>
          <a:lstStyle/>
          <a:p>
            <a:endParaRPr lang="en-US" sz="1050" dirty="0"/>
          </a:p>
        </p:txBody>
      </p:sp>
      <p:pic>
        <p:nvPicPr>
          <p:cNvPr id="21509" name="Picture 2"/>
          <p:cNvPicPr>
            <a:picLocks noChangeAspect="1" noChangeArrowheads="1"/>
          </p:cNvPicPr>
          <p:nvPr/>
        </p:nvPicPr>
        <p:blipFill>
          <a:blip r:embed="rId2" cstate="print"/>
          <a:srcRect/>
          <a:stretch>
            <a:fillRect/>
          </a:stretch>
        </p:blipFill>
        <p:spPr bwMode="auto">
          <a:xfrm>
            <a:off x="1600200" y="1576141"/>
            <a:ext cx="6374772" cy="3369074"/>
          </a:xfrm>
          <a:prstGeom prst="rect">
            <a:avLst/>
          </a:prstGeom>
          <a:noFill/>
          <a:ln w="9525">
            <a:noFill/>
            <a:miter lim="800000"/>
            <a:headEnd/>
            <a:tailEnd/>
          </a:ln>
        </p:spPr>
      </p:pic>
      <p:sp>
        <p:nvSpPr>
          <p:cNvPr id="21" name="TextBox 5"/>
          <p:cNvSpPr txBox="1">
            <a:spLocks noChangeArrowheads="1"/>
          </p:cNvSpPr>
          <p:nvPr/>
        </p:nvSpPr>
        <p:spPr bwMode="auto">
          <a:xfrm>
            <a:off x="15518" y="2472228"/>
            <a:ext cx="1321196" cy="553998"/>
          </a:xfrm>
          <a:prstGeom prst="rect">
            <a:avLst/>
          </a:prstGeom>
          <a:noFill/>
          <a:ln w="9525">
            <a:noFill/>
            <a:miter lim="800000"/>
            <a:headEnd/>
            <a:tailEnd/>
          </a:ln>
        </p:spPr>
        <p:txBody>
          <a:bodyPr wrap="none">
            <a:spAutoFit/>
          </a:bodyPr>
          <a:lstStyle/>
          <a:p>
            <a:pPr algn="ctr"/>
            <a:r>
              <a:rPr lang="en-US" altLang="en-US" sz="1000" i="1" dirty="0">
                <a:solidFill>
                  <a:srgbClr val="008080"/>
                </a:solidFill>
                <a:latin typeface="Arial" panose="020B0604020202020204" pitchFamily="34" charset="0"/>
                <a:cs typeface="Arial" panose="020B0604020202020204" pitchFamily="34" charset="0"/>
              </a:rPr>
              <a:t>Watts DH.  </a:t>
            </a:r>
          </a:p>
          <a:p>
            <a:pPr algn="ctr"/>
            <a:r>
              <a:rPr lang="en-US" altLang="en-US" sz="1000" i="1" dirty="0" err="1">
                <a:solidFill>
                  <a:srgbClr val="008080"/>
                </a:solidFill>
                <a:latin typeface="Arial" panose="020B0604020202020204" pitchFamily="34" charset="0"/>
                <a:cs typeface="Arial" panose="020B0604020202020204" pitchFamily="34" charset="0"/>
              </a:rPr>
              <a:t>Curr</a:t>
            </a:r>
            <a:r>
              <a:rPr lang="en-US" altLang="en-US" sz="1000" i="1" dirty="0">
                <a:solidFill>
                  <a:srgbClr val="008080"/>
                </a:solidFill>
                <a:latin typeface="Arial" panose="020B0604020202020204" pitchFamily="34" charset="0"/>
                <a:cs typeface="Arial" panose="020B0604020202020204" pitchFamily="34" charset="0"/>
              </a:rPr>
              <a:t> HIV/AIDS Rep </a:t>
            </a:r>
          </a:p>
          <a:p>
            <a:pPr algn="ctr"/>
            <a:r>
              <a:rPr lang="en-US" altLang="en-US" sz="1000" i="1" dirty="0">
                <a:solidFill>
                  <a:srgbClr val="008080"/>
                </a:solidFill>
                <a:latin typeface="Arial" panose="020B0604020202020204" pitchFamily="34" charset="0"/>
                <a:cs typeface="Arial" panose="020B0604020202020204" pitchFamily="34" charset="0"/>
              </a:rPr>
              <a:t>2007;4:135-140</a:t>
            </a:r>
          </a:p>
        </p:txBody>
      </p:sp>
      <p:cxnSp>
        <p:nvCxnSpPr>
          <p:cNvPr id="18" name="Straight Arrow Connector 17"/>
          <p:cNvCxnSpPr/>
          <p:nvPr/>
        </p:nvCxnSpPr>
        <p:spPr>
          <a:xfrm flipV="1">
            <a:off x="3739235" y="3740609"/>
            <a:ext cx="473538" cy="123942"/>
          </a:xfrm>
          <a:prstGeom prst="straightConnector1">
            <a:avLst/>
          </a:prstGeom>
          <a:ln w="38100">
            <a:solidFill>
              <a:srgbClr val="0070C4"/>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2488572" y="3649815"/>
            <a:ext cx="1250663" cy="461665"/>
          </a:xfrm>
          <a:prstGeom prst="rect">
            <a:avLst/>
          </a:prstGeom>
          <a:solidFill>
            <a:schemeClr val="bg1"/>
          </a:solidFill>
          <a:ln w="9525">
            <a:solidFill>
              <a:srgbClr val="0070C4"/>
            </a:solidFill>
            <a:miter lim="800000"/>
            <a:headEnd/>
            <a:tailEnd/>
          </a:ln>
        </p:spPr>
        <p:txBody>
          <a:bodyPr wrap="none">
            <a:spAutoFit/>
          </a:bodyPr>
          <a:lstStyle/>
          <a:p>
            <a:r>
              <a:rPr lang="en-US" altLang="en-US" sz="1200" b="1" dirty="0">
                <a:solidFill>
                  <a:srgbClr val="0070C4"/>
                </a:solidFill>
                <a:latin typeface="Arial" panose="020B0604020202020204" pitchFamily="34" charset="0"/>
                <a:cs typeface="Arial" panose="020B0604020202020204" pitchFamily="34" charset="0"/>
              </a:rPr>
              <a:t>Overall defect</a:t>
            </a:r>
          </a:p>
          <a:p>
            <a:r>
              <a:rPr lang="en-US" altLang="en-US" sz="1200" b="1" dirty="0">
                <a:solidFill>
                  <a:srgbClr val="0070C4"/>
                </a:solidFill>
                <a:latin typeface="Arial" panose="020B0604020202020204" pitchFamily="34" charset="0"/>
                <a:cs typeface="Arial" panose="020B0604020202020204" pitchFamily="34" charset="0"/>
              </a:rPr>
              <a:t>prevalence 3%</a:t>
            </a:r>
          </a:p>
        </p:txBody>
      </p:sp>
      <p:cxnSp>
        <p:nvCxnSpPr>
          <p:cNvPr id="13" name="Straight Arrow Connector 12"/>
          <p:cNvCxnSpPr/>
          <p:nvPr/>
        </p:nvCxnSpPr>
        <p:spPr>
          <a:xfrm>
            <a:off x="4469771" y="3836468"/>
            <a:ext cx="1" cy="359797"/>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977750" y="3571332"/>
            <a:ext cx="822661" cy="338554"/>
          </a:xfrm>
          <a:prstGeom prst="rect">
            <a:avLst/>
          </a:prstGeom>
          <a:solidFill>
            <a:schemeClr val="bg1"/>
          </a:solidFill>
          <a:ln w="9525">
            <a:noFill/>
            <a:miter lim="800000"/>
            <a:headEnd/>
            <a:tailEnd/>
          </a:ln>
        </p:spPr>
        <p:txBody>
          <a:bodyPr wrap="none">
            <a:spAutoFit/>
          </a:bodyPr>
          <a:lstStyle/>
          <a:p>
            <a:r>
              <a:rPr lang="en-US" altLang="en-US" sz="1600" b="1" dirty="0">
                <a:solidFill>
                  <a:srgbClr val="0070C0"/>
                </a:solidFill>
              </a:rPr>
              <a:t>RR 2.0</a:t>
            </a:r>
          </a:p>
        </p:txBody>
      </p:sp>
      <p:sp>
        <p:nvSpPr>
          <p:cNvPr id="15" name="Oval 14">
            <a:extLst>
              <a:ext uri="{FF2B5EF4-FFF2-40B4-BE49-F238E27FC236}">
                <a16:creationId xmlns:a16="http://schemas.microsoft.com/office/drawing/2014/main" id="{569B7782-99AB-49AD-8AF3-32486C2558A6}"/>
              </a:ext>
            </a:extLst>
          </p:cNvPr>
          <p:cNvSpPr/>
          <p:nvPr/>
        </p:nvSpPr>
        <p:spPr>
          <a:xfrm>
            <a:off x="4179507" y="4256994"/>
            <a:ext cx="628650" cy="313788"/>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cxnSp>
        <p:nvCxnSpPr>
          <p:cNvPr id="4" name="Straight Connector 3"/>
          <p:cNvCxnSpPr/>
          <p:nvPr/>
        </p:nvCxnSpPr>
        <p:spPr>
          <a:xfrm flipH="1">
            <a:off x="4469771" y="3821295"/>
            <a:ext cx="2507978"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4314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3" name="Rectangle 3"/>
          <p:cNvSpPr>
            <a:spLocks noGrp="1" noChangeArrowheads="1"/>
          </p:cNvSpPr>
          <p:nvPr>
            <p:ph type="body" idx="1"/>
          </p:nvPr>
        </p:nvSpPr>
        <p:spPr>
          <a:xfrm>
            <a:off x="-21519" y="755446"/>
            <a:ext cx="9047888" cy="792219"/>
          </a:xfrm>
        </p:spPr>
        <p:txBody>
          <a:bodyPr>
            <a:noAutofit/>
          </a:bodyPr>
          <a:lstStyle/>
          <a:p>
            <a:pPr algn="ctr">
              <a:lnSpc>
                <a:spcPct val="105000"/>
              </a:lnSpc>
              <a:spcBef>
                <a:spcPct val="0"/>
              </a:spcBef>
              <a:buSzPct val="100000"/>
            </a:pPr>
            <a:r>
              <a:rPr lang="en-US" altLang="en-US" sz="2400" dirty="0">
                <a:solidFill>
                  <a:schemeClr val="tx1"/>
                </a:solidFill>
              </a:rPr>
              <a:t>However, to rule-out a </a:t>
            </a:r>
            <a:r>
              <a:rPr lang="en-US" altLang="en-US" sz="2400" u="sng" dirty="0">
                <a:solidFill>
                  <a:schemeClr val="tx1"/>
                </a:solidFill>
              </a:rPr>
              <a:t>3-fold</a:t>
            </a:r>
            <a:r>
              <a:rPr lang="en-US" altLang="en-US" sz="2400" dirty="0">
                <a:solidFill>
                  <a:schemeClr val="tx1"/>
                </a:solidFill>
              </a:rPr>
              <a:t> increase in a </a:t>
            </a:r>
            <a:r>
              <a:rPr lang="en-US" altLang="en-US" sz="2400" u="sng" dirty="0">
                <a:solidFill>
                  <a:schemeClr val="tx1"/>
                </a:solidFill>
              </a:rPr>
              <a:t>rare</a:t>
            </a:r>
            <a:r>
              <a:rPr lang="en-US" altLang="en-US" sz="2400" dirty="0">
                <a:solidFill>
                  <a:schemeClr val="tx1"/>
                </a:solidFill>
              </a:rPr>
              <a:t> event like </a:t>
            </a:r>
            <a:r>
              <a:rPr lang="en-US" altLang="en-US" sz="2400" dirty="0">
                <a:solidFill>
                  <a:srgbClr val="FF0000"/>
                </a:solidFill>
              </a:rPr>
              <a:t>NTD (prevalence 0.1%)</a:t>
            </a:r>
            <a:r>
              <a:rPr lang="en-US" altLang="en-US" sz="2400" dirty="0">
                <a:solidFill>
                  <a:schemeClr val="tx1"/>
                </a:solidFill>
              </a:rPr>
              <a:t>, need ~ 2,000 preconception exposures</a:t>
            </a:r>
          </a:p>
          <a:p>
            <a:pPr lvl="1" algn="ctr">
              <a:lnSpc>
                <a:spcPct val="105000"/>
              </a:lnSpc>
              <a:spcBef>
                <a:spcPct val="0"/>
              </a:spcBef>
              <a:buFont typeface="Wingdings" pitchFamily="2" charset="2"/>
              <a:buNone/>
            </a:pPr>
            <a:endParaRPr lang="en-US" altLang="en-US" sz="2400" dirty="0"/>
          </a:p>
        </p:txBody>
      </p:sp>
      <p:pic>
        <p:nvPicPr>
          <p:cNvPr id="21509" name="Picture 2"/>
          <p:cNvPicPr>
            <a:picLocks noChangeAspect="1" noChangeArrowheads="1"/>
          </p:cNvPicPr>
          <p:nvPr/>
        </p:nvPicPr>
        <p:blipFill>
          <a:blip r:embed="rId2" cstate="print"/>
          <a:srcRect/>
          <a:stretch>
            <a:fillRect/>
          </a:stretch>
        </p:blipFill>
        <p:spPr bwMode="auto">
          <a:xfrm>
            <a:off x="1676400" y="1598114"/>
            <a:ext cx="6324600" cy="3351248"/>
          </a:xfrm>
          <a:prstGeom prst="rect">
            <a:avLst/>
          </a:prstGeom>
          <a:noFill/>
          <a:ln w="9525">
            <a:noFill/>
            <a:miter lim="800000"/>
            <a:headEnd/>
            <a:tailEnd/>
          </a:ln>
        </p:spPr>
      </p:pic>
      <p:cxnSp>
        <p:nvCxnSpPr>
          <p:cNvPr id="9" name="Straight Arrow Connector 8"/>
          <p:cNvCxnSpPr/>
          <p:nvPr/>
        </p:nvCxnSpPr>
        <p:spPr>
          <a:xfrm>
            <a:off x="3886200" y="2347405"/>
            <a:ext cx="0" cy="33100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cxnSpLocks/>
          </p:cNvCxnSpPr>
          <p:nvPr/>
        </p:nvCxnSpPr>
        <p:spPr>
          <a:xfrm flipH="1">
            <a:off x="6947292" y="3626140"/>
            <a:ext cx="1" cy="59564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9" idx="3"/>
          </p:cNvCxnSpPr>
          <p:nvPr/>
        </p:nvCxnSpPr>
        <p:spPr>
          <a:xfrm flipV="1">
            <a:off x="3644018" y="3736952"/>
            <a:ext cx="587350" cy="108553"/>
          </a:xfrm>
          <a:prstGeom prst="straightConnector1">
            <a:avLst/>
          </a:prstGeom>
          <a:ln w="19050">
            <a:solidFill>
              <a:srgbClr val="0070C4"/>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2771663" y="3676228"/>
            <a:ext cx="872355" cy="338554"/>
          </a:xfrm>
          <a:prstGeom prst="rect">
            <a:avLst/>
          </a:prstGeom>
          <a:solidFill>
            <a:schemeClr val="bg1"/>
          </a:solidFill>
          <a:ln w="9525">
            <a:solidFill>
              <a:srgbClr val="0070C4"/>
            </a:solidFill>
            <a:miter lim="800000"/>
            <a:headEnd/>
            <a:tailEnd/>
          </a:ln>
        </p:spPr>
        <p:txBody>
          <a:bodyPr wrap="none">
            <a:spAutoFit/>
          </a:bodyPr>
          <a:lstStyle/>
          <a:p>
            <a:r>
              <a:rPr lang="en-US" altLang="en-US" sz="800" dirty="0">
                <a:solidFill>
                  <a:srgbClr val="0070C4"/>
                </a:solidFill>
                <a:latin typeface="Arial" panose="020B0604020202020204" pitchFamily="34" charset="0"/>
                <a:cs typeface="Arial" panose="020B0604020202020204" pitchFamily="34" charset="0"/>
              </a:rPr>
              <a:t>Overall defects</a:t>
            </a:r>
          </a:p>
          <a:p>
            <a:r>
              <a:rPr lang="en-US" altLang="en-US" sz="800" dirty="0">
                <a:solidFill>
                  <a:srgbClr val="0070C4"/>
                </a:solidFill>
                <a:latin typeface="Arial" panose="020B0604020202020204" pitchFamily="34" charset="0"/>
                <a:cs typeface="Arial" panose="020B0604020202020204" pitchFamily="34" charset="0"/>
              </a:rPr>
              <a:t>prevalence 3%</a:t>
            </a:r>
          </a:p>
        </p:txBody>
      </p:sp>
      <p:cxnSp>
        <p:nvCxnSpPr>
          <p:cNvPr id="13" name="Straight Arrow Connector 12"/>
          <p:cNvCxnSpPr/>
          <p:nvPr/>
        </p:nvCxnSpPr>
        <p:spPr>
          <a:xfrm rot="5400000">
            <a:off x="4329784" y="4008918"/>
            <a:ext cx="344091" cy="119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a:spLocks noChangeArrowheads="1"/>
          </p:cNvSpPr>
          <p:nvPr/>
        </p:nvSpPr>
        <p:spPr bwMode="auto">
          <a:xfrm>
            <a:off x="7138613" y="3421296"/>
            <a:ext cx="822661" cy="338554"/>
          </a:xfrm>
          <a:prstGeom prst="rect">
            <a:avLst/>
          </a:prstGeom>
          <a:solidFill>
            <a:schemeClr val="bg1"/>
          </a:solidFill>
          <a:ln w="9525">
            <a:noFill/>
            <a:miter lim="800000"/>
            <a:headEnd/>
            <a:tailEnd/>
          </a:ln>
        </p:spPr>
        <p:txBody>
          <a:bodyPr wrap="none">
            <a:spAutoFit/>
          </a:bodyPr>
          <a:lstStyle/>
          <a:p>
            <a:r>
              <a:rPr lang="en-US" altLang="en-US" sz="1600" b="1" dirty="0">
                <a:solidFill>
                  <a:srgbClr val="FF0000"/>
                </a:solidFill>
              </a:rPr>
              <a:t>RR 3.0</a:t>
            </a:r>
          </a:p>
        </p:txBody>
      </p:sp>
      <p:sp>
        <p:nvSpPr>
          <p:cNvPr id="20" name="TextBox 19"/>
          <p:cNvSpPr txBox="1">
            <a:spLocks noChangeArrowheads="1"/>
          </p:cNvSpPr>
          <p:nvPr/>
        </p:nvSpPr>
        <p:spPr bwMode="auto">
          <a:xfrm>
            <a:off x="7138613" y="3772259"/>
            <a:ext cx="505267" cy="215444"/>
          </a:xfrm>
          <a:prstGeom prst="rect">
            <a:avLst/>
          </a:prstGeom>
          <a:solidFill>
            <a:schemeClr val="bg1"/>
          </a:solidFill>
          <a:ln w="9525">
            <a:noFill/>
            <a:miter lim="800000"/>
            <a:headEnd/>
            <a:tailEnd/>
          </a:ln>
        </p:spPr>
        <p:txBody>
          <a:bodyPr wrap="none">
            <a:spAutoFit/>
          </a:bodyPr>
          <a:lstStyle/>
          <a:p>
            <a:r>
              <a:rPr lang="en-US" altLang="en-US" sz="800" dirty="0">
                <a:solidFill>
                  <a:srgbClr val="0070C0"/>
                </a:solidFill>
              </a:rPr>
              <a:t>RR 2.0</a:t>
            </a:r>
          </a:p>
        </p:txBody>
      </p:sp>
      <p:sp>
        <p:nvSpPr>
          <p:cNvPr id="2" name="Oval 1">
            <a:extLst>
              <a:ext uri="{FF2B5EF4-FFF2-40B4-BE49-F238E27FC236}">
                <a16:creationId xmlns:a16="http://schemas.microsoft.com/office/drawing/2014/main" id="{3A629ED0-EFF9-4620-8982-FB813FD15BF3}"/>
              </a:ext>
            </a:extLst>
          </p:cNvPr>
          <p:cNvSpPr/>
          <p:nvPr/>
        </p:nvSpPr>
        <p:spPr>
          <a:xfrm>
            <a:off x="6711352" y="4297954"/>
            <a:ext cx="628650" cy="2774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2" name="Rectangle 2">
            <a:extLst>
              <a:ext uri="{FF2B5EF4-FFF2-40B4-BE49-F238E27FC236}">
                <a16:creationId xmlns:a16="http://schemas.microsoft.com/office/drawing/2014/main" id="{B4390949-AB6A-40BF-B700-3FE97AACCDF3}"/>
              </a:ext>
            </a:extLst>
          </p:cNvPr>
          <p:cNvSpPr>
            <a:spLocks noGrp="1" noChangeArrowheads="1"/>
          </p:cNvSpPr>
          <p:nvPr>
            <p:ph type="title"/>
          </p:nvPr>
        </p:nvSpPr>
        <p:spPr>
          <a:xfrm>
            <a:off x="1" y="-15114"/>
            <a:ext cx="9109270" cy="857250"/>
          </a:xfrm>
        </p:spPr>
        <p:txBody>
          <a:bodyPr>
            <a:noAutofit/>
          </a:bodyPr>
          <a:lstStyle/>
          <a:p>
            <a:pPr algn="ctr"/>
            <a:r>
              <a:rPr lang="en-US" altLang="en-US" sz="2200" dirty="0">
                <a:solidFill>
                  <a:srgbClr val="C00000"/>
                </a:solidFill>
                <a:cs typeface="Arial" charset="0"/>
              </a:rPr>
              <a:t>Ability to Rule-Out An Increase in Birth Defects With Drug Exposure                    is Related to Defect Prevalence and Number of Observed Exposures</a:t>
            </a:r>
          </a:p>
        </p:txBody>
      </p:sp>
      <p:sp>
        <p:nvSpPr>
          <p:cNvPr id="23" name="Line 4">
            <a:extLst>
              <a:ext uri="{FF2B5EF4-FFF2-40B4-BE49-F238E27FC236}">
                <a16:creationId xmlns:a16="http://schemas.microsoft.com/office/drawing/2014/main" id="{B1487BD6-4B3D-4D1A-ACFD-B7F2C1D36B7C}"/>
              </a:ext>
            </a:extLst>
          </p:cNvPr>
          <p:cNvSpPr>
            <a:spLocks noChangeShapeType="1"/>
          </p:cNvSpPr>
          <p:nvPr/>
        </p:nvSpPr>
        <p:spPr bwMode="auto">
          <a:xfrm>
            <a:off x="0" y="790483"/>
            <a:ext cx="9109271" cy="2034"/>
          </a:xfrm>
          <a:prstGeom prst="line">
            <a:avLst/>
          </a:prstGeom>
          <a:noFill/>
          <a:ln w="9525">
            <a:solidFill>
              <a:schemeClr val="tx1"/>
            </a:solidFill>
            <a:round/>
            <a:headEnd/>
            <a:tailEnd/>
          </a:ln>
        </p:spPr>
        <p:txBody>
          <a:bodyPr/>
          <a:lstStyle/>
          <a:p>
            <a:endParaRPr lang="en-US" sz="1050" dirty="0"/>
          </a:p>
        </p:txBody>
      </p:sp>
      <p:sp>
        <p:nvSpPr>
          <p:cNvPr id="24" name="TextBox 5"/>
          <p:cNvSpPr txBox="1">
            <a:spLocks noChangeArrowheads="1"/>
          </p:cNvSpPr>
          <p:nvPr/>
        </p:nvSpPr>
        <p:spPr bwMode="auto">
          <a:xfrm>
            <a:off x="15518" y="2472228"/>
            <a:ext cx="1321196" cy="553998"/>
          </a:xfrm>
          <a:prstGeom prst="rect">
            <a:avLst/>
          </a:prstGeom>
          <a:noFill/>
          <a:ln w="9525">
            <a:noFill/>
            <a:miter lim="800000"/>
            <a:headEnd/>
            <a:tailEnd/>
          </a:ln>
        </p:spPr>
        <p:txBody>
          <a:bodyPr wrap="none">
            <a:spAutoFit/>
          </a:bodyPr>
          <a:lstStyle/>
          <a:p>
            <a:pPr algn="ctr"/>
            <a:r>
              <a:rPr lang="en-US" altLang="en-US" sz="1000" i="1" dirty="0">
                <a:solidFill>
                  <a:srgbClr val="008080"/>
                </a:solidFill>
                <a:latin typeface="Arial" panose="020B0604020202020204" pitchFamily="34" charset="0"/>
                <a:cs typeface="Arial" panose="020B0604020202020204" pitchFamily="34" charset="0"/>
              </a:rPr>
              <a:t>Watts DH.  </a:t>
            </a:r>
          </a:p>
          <a:p>
            <a:pPr algn="ctr"/>
            <a:r>
              <a:rPr lang="en-US" altLang="en-US" sz="1000" i="1" dirty="0" err="1">
                <a:solidFill>
                  <a:srgbClr val="008080"/>
                </a:solidFill>
                <a:latin typeface="Arial" panose="020B0604020202020204" pitchFamily="34" charset="0"/>
                <a:cs typeface="Arial" panose="020B0604020202020204" pitchFamily="34" charset="0"/>
              </a:rPr>
              <a:t>Curr</a:t>
            </a:r>
            <a:r>
              <a:rPr lang="en-US" altLang="en-US" sz="1000" i="1" dirty="0">
                <a:solidFill>
                  <a:srgbClr val="008080"/>
                </a:solidFill>
                <a:latin typeface="Arial" panose="020B0604020202020204" pitchFamily="34" charset="0"/>
                <a:cs typeface="Arial" panose="020B0604020202020204" pitchFamily="34" charset="0"/>
              </a:rPr>
              <a:t> HIV/AIDS Rep </a:t>
            </a:r>
          </a:p>
          <a:p>
            <a:pPr algn="ctr"/>
            <a:r>
              <a:rPr lang="en-US" altLang="en-US" sz="1000" i="1" dirty="0">
                <a:solidFill>
                  <a:srgbClr val="008080"/>
                </a:solidFill>
                <a:latin typeface="Arial" panose="020B0604020202020204" pitchFamily="34" charset="0"/>
                <a:cs typeface="Arial" panose="020B0604020202020204" pitchFamily="34" charset="0"/>
              </a:rPr>
              <a:t>2007;4:135-140</a:t>
            </a:r>
          </a:p>
        </p:txBody>
      </p:sp>
      <p:sp>
        <p:nvSpPr>
          <p:cNvPr id="25" name="TextBox 24"/>
          <p:cNvSpPr txBox="1">
            <a:spLocks noChangeArrowheads="1"/>
          </p:cNvSpPr>
          <p:nvPr/>
        </p:nvSpPr>
        <p:spPr bwMode="auto">
          <a:xfrm>
            <a:off x="3123010" y="1931906"/>
            <a:ext cx="1526380" cy="461665"/>
          </a:xfrm>
          <a:prstGeom prst="rect">
            <a:avLst/>
          </a:prstGeom>
          <a:solidFill>
            <a:schemeClr val="bg1"/>
          </a:solidFill>
          <a:ln w="9525">
            <a:solidFill>
              <a:srgbClr val="FF0000"/>
            </a:solidFill>
            <a:miter lim="800000"/>
            <a:headEnd/>
            <a:tailEnd/>
          </a:ln>
        </p:spPr>
        <p:txBody>
          <a:bodyPr wrap="none">
            <a:spAutoFit/>
          </a:bodyPr>
          <a:lstStyle/>
          <a:p>
            <a:r>
              <a:rPr lang="en-US" altLang="en-US" sz="1200" b="1" dirty="0">
                <a:solidFill>
                  <a:srgbClr val="FF0000"/>
                </a:solidFill>
                <a:latin typeface="Arial" panose="020B0604020202020204" pitchFamily="34" charset="0"/>
                <a:cs typeface="Arial" panose="020B0604020202020204" pitchFamily="34" charset="0"/>
              </a:rPr>
              <a:t>Neural tube defect</a:t>
            </a:r>
          </a:p>
          <a:p>
            <a:r>
              <a:rPr lang="en-US" altLang="en-US" sz="1200" b="1" dirty="0">
                <a:solidFill>
                  <a:srgbClr val="FF0000"/>
                </a:solidFill>
                <a:latin typeface="Arial" panose="020B0604020202020204" pitchFamily="34" charset="0"/>
                <a:cs typeface="Arial" panose="020B0604020202020204" pitchFamily="34" charset="0"/>
              </a:rPr>
              <a:t>prevalence 0.1%</a:t>
            </a:r>
          </a:p>
        </p:txBody>
      </p:sp>
      <p:cxnSp>
        <p:nvCxnSpPr>
          <p:cNvPr id="15" name="Straight Connector 14"/>
          <p:cNvCxnSpPr/>
          <p:nvPr/>
        </p:nvCxnSpPr>
        <p:spPr>
          <a:xfrm>
            <a:off x="6947292" y="3626140"/>
            <a:ext cx="783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947292" y="3638550"/>
            <a:ext cx="191321" cy="0"/>
          </a:xfrm>
          <a:prstGeom prst="line">
            <a:avLst/>
          </a:prstGeom>
          <a:ln w="38100">
            <a:solidFill>
              <a:srgbClr val="FF0000"/>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419500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6"/>
          <p:cNvSpPr/>
          <p:nvPr/>
        </p:nvSpPr>
        <p:spPr>
          <a:xfrm>
            <a:off x="1377530" y="758135"/>
            <a:ext cx="1950829" cy="514350"/>
          </a:xfrm>
          <a:prstGeom prst="ellipse">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lgn="ctr">
              <a:buClr>
                <a:srgbClr val="C00000"/>
              </a:buClr>
              <a:buFont typeface="+mj-lt"/>
              <a:buAutoNum type="arabicPeriod"/>
            </a:pPr>
            <a:r>
              <a:rPr lang="en-US" sz="1350" b="1" dirty="0">
                <a:solidFill>
                  <a:schemeClr val="tx1"/>
                </a:solidFill>
                <a:latin typeface="+mn-lt"/>
                <a:ea typeface="Calibri"/>
                <a:cs typeface="Calibri"/>
                <a:sym typeface="Calibri"/>
              </a:rPr>
              <a:t>Prospective </a:t>
            </a:r>
            <a:endParaRPr sz="1050" b="1" dirty="0">
              <a:solidFill>
                <a:schemeClr val="tx1"/>
              </a:solidFill>
              <a:latin typeface="+mn-lt"/>
            </a:endParaRPr>
          </a:p>
        </p:txBody>
      </p:sp>
      <p:sp>
        <p:nvSpPr>
          <p:cNvPr id="118" name="Google Shape;118;p16"/>
          <p:cNvSpPr txBox="1"/>
          <p:nvPr/>
        </p:nvSpPr>
        <p:spPr>
          <a:xfrm>
            <a:off x="1228726" y="3314700"/>
            <a:ext cx="2922985" cy="276999"/>
          </a:xfrm>
          <a:prstGeom prst="rect">
            <a:avLst/>
          </a:prstGeom>
          <a:noFill/>
          <a:ln>
            <a:noFill/>
          </a:ln>
        </p:spPr>
        <p:txBody>
          <a:bodyPr spcFirstLastPara="1" wrap="square" lIns="68569" tIns="34275" rIns="68569" bIns="34275" anchor="t" anchorCtr="0">
            <a:noAutofit/>
          </a:bodyPr>
          <a:lstStyle/>
          <a:p>
            <a:pPr>
              <a:buClr>
                <a:srgbClr val="6600CC"/>
              </a:buClr>
              <a:buSzPts val="1800"/>
            </a:pPr>
            <a:endParaRPr sz="1350" dirty="0">
              <a:solidFill>
                <a:schemeClr val="dk1"/>
              </a:solidFill>
              <a:latin typeface="+mn-lt"/>
              <a:ea typeface="Calibri"/>
              <a:cs typeface="Calibri"/>
              <a:sym typeface="Calibri"/>
            </a:endParaRPr>
          </a:p>
        </p:txBody>
      </p:sp>
      <p:grpSp>
        <p:nvGrpSpPr>
          <p:cNvPr id="119" name="Google Shape;119;p16"/>
          <p:cNvGrpSpPr/>
          <p:nvPr/>
        </p:nvGrpSpPr>
        <p:grpSpPr>
          <a:xfrm>
            <a:off x="677299" y="2710710"/>
            <a:ext cx="3399125" cy="2170329"/>
            <a:chOff x="-100020" y="4251241"/>
            <a:chExt cx="4532167" cy="2603633"/>
          </a:xfrm>
        </p:grpSpPr>
        <p:sp>
          <p:nvSpPr>
            <p:cNvPr id="120" name="Google Shape;120;p16"/>
            <p:cNvSpPr txBox="1"/>
            <p:nvPr/>
          </p:nvSpPr>
          <p:spPr>
            <a:xfrm>
              <a:off x="38100" y="4251241"/>
              <a:ext cx="3946406" cy="2260454"/>
            </a:xfrm>
            <a:prstGeom prst="rect">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noFill/>
            </a:ln>
            <a:scene3d>
              <a:camera prst="orthographicFront"/>
              <a:lightRig rig="threePt" dir="t"/>
            </a:scene3d>
            <a:sp3d>
              <a:bevelT/>
            </a:sp3d>
          </p:spPr>
          <p:txBody>
            <a:bodyPr spcFirstLastPara="1" wrap="square" lIns="68569" tIns="34275" rIns="68569" bIns="34275" anchor="t" anchorCtr="0">
              <a:noAutofit/>
            </a:bodyPr>
            <a:lstStyle/>
            <a:p>
              <a:pPr>
                <a:buClr>
                  <a:srgbClr val="6600CC"/>
                </a:buClr>
                <a:buSzPts val="1800"/>
              </a:pPr>
              <a:endParaRPr sz="1350" dirty="0">
                <a:solidFill>
                  <a:schemeClr val="dk1"/>
                </a:solidFill>
                <a:latin typeface="+mn-lt"/>
                <a:ea typeface="Calibri"/>
                <a:cs typeface="Calibri"/>
                <a:sym typeface="Calibri"/>
              </a:endParaRPr>
            </a:p>
            <a:p>
              <a:pPr>
                <a:spcBef>
                  <a:spcPts val="675"/>
                </a:spcBef>
                <a:buClr>
                  <a:srgbClr val="6600CC"/>
                </a:buClr>
                <a:buSzPts val="1800"/>
              </a:pPr>
              <a:endParaRPr sz="1350" dirty="0">
                <a:solidFill>
                  <a:schemeClr val="dk1"/>
                </a:solidFill>
                <a:latin typeface="+mn-lt"/>
                <a:ea typeface="Calibri"/>
                <a:cs typeface="Calibri"/>
                <a:sym typeface="Calibri"/>
              </a:endParaRPr>
            </a:p>
            <a:p>
              <a:pPr>
                <a:spcBef>
                  <a:spcPts val="675"/>
                </a:spcBef>
                <a:buClr>
                  <a:srgbClr val="6600CC"/>
                </a:buClr>
                <a:buSzPts val="1800"/>
              </a:pPr>
              <a:endParaRPr sz="1350" dirty="0">
                <a:solidFill>
                  <a:schemeClr val="dk1"/>
                </a:solidFill>
                <a:latin typeface="+mn-lt"/>
                <a:ea typeface="Calibri"/>
                <a:cs typeface="Calibri"/>
                <a:sym typeface="Calibri"/>
              </a:endParaRPr>
            </a:p>
            <a:p>
              <a:pPr>
                <a:spcBef>
                  <a:spcPts val="675"/>
                </a:spcBef>
                <a:buClr>
                  <a:srgbClr val="6600CC"/>
                </a:buClr>
                <a:buSzPts val="1800"/>
              </a:pPr>
              <a:endParaRPr sz="1350" dirty="0">
                <a:solidFill>
                  <a:schemeClr val="dk1"/>
                </a:solidFill>
                <a:latin typeface="+mn-lt"/>
                <a:ea typeface="Calibri"/>
                <a:cs typeface="Calibri"/>
                <a:sym typeface="Calibri"/>
              </a:endParaRPr>
            </a:p>
          </p:txBody>
        </p:sp>
        <p:sp>
          <p:nvSpPr>
            <p:cNvPr id="121" name="Google Shape;121;p16"/>
            <p:cNvSpPr txBox="1"/>
            <p:nvPr/>
          </p:nvSpPr>
          <p:spPr>
            <a:xfrm>
              <a:off x="88747" y="4276766"/>
              <a:ext cx="4343400" cy="2578108"/>
            </a:xfrm>
            <a:prstGeom prst="rect">
              <a:avLst/>
            </a:prstGeom>
            <a:noFill/>
            <a:ln>
              <a:noFill/>
            </a:ln>
            <a:scene3d>
              <a:camera prst="orthographicFront"/>
              <a:lightRig rig="threePt" dir="t"/>
            </a:scene3d>
            <a:sp3d>
              <a:bevelT/>
            </a:sp3d>
          </p:spPr>
          <p:txBody>
            <a:bodyPr spcFirstLastPara="1" wrap="square" lIns="68569" tIns="34275" rIns="68569" bIns="34275" anchor="t" anchorCtr="0">
              <a:noAutofit/>
            </a:bodyPr>
            <a:lstStyle/>
            <a:p>
              <a:pPr>
                <a:buClr>
                  <a:srgbClr val="6600CC"/>
                </a:buClr>
                <a:buSzPts val="2000"/>
              </a:pPr>
              <a:r>
                <a:rPr lang="en-US" sz="1500" b="1" i="1" dirty="0">
                  <a:solidFill>
                    <a:schemeClr val="dk1"/>
                  </a:solidFill>
                  <a:latin typeface="+mn-lt"/>
                  <a:ea typeface="Calibri"/>
                  <a:cs typeface="Calibri"/>
                  <a:sym typeface="Calibri"/>
                </a:rPr>
                <a:t>        </a:t>
              </a:r>
              <a:r>
                <a:rPr lang="en-US" sz="1350" b="1" i="1" dirty="0">
                  <a:solidFill>
                    <a:schemeClr val="tx1"/>
                  </a:solidFill>
                  <a:latin typeface="+mn-lt"/>
                  <a:ea typeface="Calibri"/>
                  <a:cs typeface="Calibri"/>
                  <a:sym typeface="Calibri"/>
                </a:rPr>
                <a:t>APR Primary Analysis</a:t>
              </a:r>
              <a:endParaRPr sz="1050" b="1" i="1" dirty="0">
                <a:solidFill>
                  <a:schemeClr val="tx1"/>
                </a:solidFill>
                <a:latin typeface="+mn-lt"/>
              </a:endParaRPr>
            </a:p>
            <a:p>
              <a:pPr>
                <a:buClr>
                  <a:srgbClr val="6600CC"/>
                </a:buClr>
                <a:buSzPts val="1800"/>
              </a:pPr>
              <a:r>
                <a:rPr lang="en-US" sz="1350" dirty="0">
                  <a:solidFill>
                    <a:schemeClr val="dk1"/>
                  </a:solidFill>
                  <a:latin typeface="+mn-lt"/>
                  <a:ea typeface="Calibri"/>
                  <a:cs typeface="Calibri"/>
                  <a:sym typeface="Calibri"/>
                </a:rPr>
                <a:t>                         </a:t>
              </a:r>
              <a:r>
                <a:rPr lang="en-US" sz="1350" u="sng" dirty="0">
                  <a:solidFill>
                    <a:schemeClr val="dk1"/>
                  </a:solidFill>
                  <a:latin typeface="+mn-lt"/>
                  <a:ea typeface="Calibri"/>
                  <a:cs typeface="Calibri"/>
                  <a:sym typeface="Calibri"/>
                </a:rPr>
                <a:t>number of defects^</a:t>
              </a:r>
              <a:endParaRPr sz="1050" dirty="0">
                <a:latin typeface="+mn-lt"/>
              </a:endParaRPr>
            </a:p>
            <a:p>
              <a:pPr>
                <a:buClr>
                  <a:srgbClr val="6600CC"/>
                </a:buClr>
                <a:buSzPts val="1800"/>
              </a:pPr>
              <a:r>
                <a:rPr lang="en-US" sz="1350" dirty="0">
                  <a:solidFill>
                    <a:schemeClr val="dk1"/>
                  </a:solidFill>
                  <a:latin typeface="+mn-lt"/>
                  <a:ea typeface="Calibri"/>
                  <a:cs typeface="Calibri"/>
                  <a:sym typeface="Calibri"/>
                </a:rPr>
                <a:t>                       number of live births</a:t>
              </a:r>
              <a:endParaRPr sz="1050" dirty="0">
                <a:latin typeface="+mn-lt"/>
              </a:endParaRPr>
            </a:p>
            <a:p>
              <a:pPr>
                <a:buClr>
                  <a:srgbClr val="6600CC"/>
                </a:buClr>
                <a:buSzPts val="1800"/>
              </a:pPr>
              <a:r>
                <a:rPr lang="en-US" sz="1350" b="1" dirty="0">
                  <a:solidFill>
                    <a:schemeClr val="tx1"/>
                  </a:solidFill>
                  <a:latin typeface="+mn-lt"/>
                  <a:ea typeface="Calibri"/>
                  <a:cs typeface="Calibri"/>
                  <a:sym typeface="Calibri"/>
                </a:rPr>
                <a:t>Compared to:</a:t>
              </a:r>
              <a:endParaRPr sz="1050" b="1" dirty="0">
                <a:solidFill>
                  <a:schemeClr val="tx1"/>
                </a:solidFill>
                <a:latin typeface="+mn-lt"/>
              </a:endParaRPr>
            </a:p>
            <a:p>
              <a:pPr>
                <a:spcBef>
                  <a:spcPts val="270"/>
                </a:spcBef>
                <a:buClr>
                  <a:srgbClr val="6600CC"/>
                </a:buClr>
                <a:buSzPts val="1800"/>
              </a:pPr>
              <a:r>
                <a:rPr lang="en-US" sz="1350" dirty="0">
                  <a:solidFill>
                    <a:schemeClr val="dk1"/>
                  </a:solidFill>
                  <a:latin typeface="+mn-lt"/>
                  <a:ea typeface="Calibri"/>
                  <a:cs typeface="Calibri"/>
                  <a:sym typeface="Calibri"/>
                </a:rPr>
                <a:t>MACDP*	           3/100 live births</a:t>
              </a:r>
              <a:endParaRPr sz="1050" dirty="0">
                <a:latin typeface="+mn-lt"/>
              </a:endParaRPr>
            </a:p>
            <a:p>
              <a:pPr>
                <a:spcBef>
                  <a:spcPts val="270"/>
                </a:spcBef>
                <a:buClr>
                  <a:srgbClr val="6600CC"/>
                </a:buClr>
                <a:buSzPts val="1800"/>
              </a:pPr>
              <a:r>
                <a:rPr lang="en-US" sz="1350" dirty="0">
                  <a:solidFill>
                    <a:schemeClr val="dk1"/>
                  </a:solidFill>
                  <a:latin typeface="+mn-lt"/>
                  <a:ea typeface="Calibri"/>
                  <a:cs typeface="Calibri"/>
                  <a:sym typeface="Calibri"/>
                </a:rPr>
                <a:t>TBDR*	           4/100 live births</a:t>
              </a:r>
              <a:endParaRPr sz="1050" dirty="0">
                <a:latin typeface="+mn-lt"/>
              </a:endParaRPr>
            </a:p>
            <a:p>
              <a:pPr>
                <a:spcBef>
                  <a:spcPts val="270"/>
                </a:spcBef>
                <a:buClr>
                  <a:srgbClr val="6600CC"/>
                </a:buClr>
                <a:buSzPts val="1800"/>
              </a:pPr>
              <a:r>
                <a:rPr lang="en-US" sz="1350" dirty="0">
                  <a:solidFill>
                    <a:schemeClr val="dk1"/>
                  </a:solidFill>
                  <a:latin typeface="+mn-lt"/>
                  <a:ea typeface="Calibri"/>
                  <a:cs typeface="Calibri"/>
                  <a:sym typeface="Calibri"/>
                </a:rPr>
                <a:t>1st trimester vs. 2nd &amp; 3rd trimester</a:t>
              </a:r>
              <a:endParaRPr sz="1050" dirty="0">
                <a:latin typeface="+mn-lt"/>
              </a:endParaRPr>
            </a:p>
          </p:txBody>
        </p:sp>
        <p:sp>
          <p:nvSpPr>
            <p:cNvPr id="122" name="Google Shape;122;p16"/>
            <p:cNvSpPr txBox="1"/>
            <p:nvPr/>
          </p:nvSpPr>
          <p:spPr>
            <a:xfrm>
              <a:off x="-100020" y="4602100"/>
              <a:ext cx="1741488" cy="359994"/>
            </a:xfrm>
            <a:prstGeom prst="rect">
              <a:avLst/>
            </a:prstGeom>
            <a:noFill/>
            <a:ln>
              <a:noFill/>
            </a:ln>
            <a:scene3d>
              <a:camera prst="orthographicFront"/>
              <a:lightRig rig="threePt" dir="t"/>
            </a:scene3d>
            <a:sp3d>
              <a:bevelT/>
            </a:sp3d>
          </p:spPr>
          <p:txBody>
            <a:bodyPr spcFirstLastPara="1" wrap="square" lIns="68569" tIns="34275" rIns="68569" bIns="34275" anchor="t" anchorCtr="0">
              <a:noAutofit/>
            </a:bodyPr>
            <a:lstStyle/>
            <a:p>
              <a:pPr algn="ctr"/>
              <a:r>
                <a:rPr lang="en-US" sz="1500" dirty="0">
                  <a:solidFill>
                    <a:schemeClr val="dk1"/>
                  </a:solidFill>
                  <a:latin typeface="+mn-lt"/>
                  <a:ea typeface="Calibri"/>
                  <a:cs typeface="Calibri"/>
                  <a:sym typeface="Calibri"/>
                </a:rPr>
                <a:t>Prevalence =</a:t>
              </a:r>
              <a:endParaRPr sz="1050" dirty="0">
                <a:latin typeface="+mn-lt"/>
              </a:endParaRPr>
            </a:p>
          </p:txBody>
        </p:sp>
      </p:grpSp>
      <p:sp>
        <p:nvSpPr>
          <p:cNvPr id="123" name="Google Shape;123;p16"/>
          <p:cNvSpPr txBox="1"/>
          <p:nvPr/>
        </p:nvSpPr>
        <p:spPr>
          <a:xfrm>
            <a:off x="494711" y="4625016"/>
            <a:ext cx="6473336" cy="392415"/>
          </a:xfrm>
          <a:prstGeom prst="rect">
            <a:avLst/>
          </a:prstGeom>
          <a:noFill/>
          <a:ln>
            <a:noFill/>
          </a:ln>
        </p:spPr>
        <p:txBody>
          <a:bodyPr spcFirstLastPara="1" wrap="square" lIns="68569" tIns="34275" rIns="68569" bIns="34275" anchor="t" anchorCtr="0">
            <a:noAutofit/>
          </a:bodyPr>
          <a:lstStyle/>
          <a:p>
            <a:pPr>
              <a:buClr>
                <a:srgbClr val="6600CC"/>
              </a:buClr>
              <a:buSzPts val="1400"/>
            </a:pPr>
            <a:r>
              <a:rPr lang="en-US" sz="1050" i="1" dirty="0">
                <a:solidFill>
                  <a:schemeClr val="tx1"/>
                </a:solidFill>
                <a:latin typeface="+mn-lt"/>
                <a:ea typeface="Calibri"/>
                <a:cs typeface="Calibri"/>
                <a:sym typeface="Calibri"/>
              </a:rPr>
              <a:t>^ defects counted among all outcomes &gt;20 wks gestation including stillbirth, induced abortion &amp; live births </a:t>
            </a:r>
          </a:p>
          <a:p>
            <a:pPr>
              <a:buClr>
                <a:srgbClr val="6600CC"/>
              </a:buClr>
              <a:buSzPts val="1400"/>
            </a:pPr>
            <a:r>
              <a:rPr lang="en-US" sz="1050" i="1" dirty="0">
                <a:solidFill>
                  <a:schemeClr val="tx1"/>
                </a:solidFill>
                <a:latin typeface="+mn-lt"/>
                <a:ea typeface="Calibri"/>
                <a:cs typeface="Calibri"/>
                <a:sym typeface="Calibri"/>
              </a:rPr>
              <a:t>* MACDP = Metropolitan Atlanta Congenital Defects Program; TBDR = Texas Birth Defects Registry</a:t>
            </a:r>
            <a:endParaRPr sz="1050" i="1" dirty="0">
              <a:solidFill>
                <a:schemeClr val="tx1"/>
              </a:solidFill>
              <a:latin typeface="+mn-lt"/>
            </a:endParaRPr>
          </a:p>
        </p:txBody>
      </p:sp>
      <p:sp>
        <p:nvSpPr>
          <p:cNvPr id="21" name="Google Shape;110;p16">
            <a:extLst>
              <a:ext uri="{FF2B5EF4-FFF2-40B4-BE49-F238E27FC236}">
                <a16:creationId xmlns:a16="http://schemas.microsoft.com/office/drawing/2014/main" id="{8DBBACC2-DAF0-4ABC-B60D-19AA80CEA0B6}"/>
              </a:ext>
            </a:extLst>
          </p:cNvPr>
          <p:cNvSpPr txBox="1"/>
          <p:nvPr/>
        </p:nvSpPr>
        <p:spPr>
          <a:xfrm>
            <a:off x="1113444" y="94468"/>
            <a:ext cx="6917112" cy="577454"/>
          </a:xfrm>
          <a:prstGeom prst="rect">
            <a:avLst/>
          </a:prstGeom>
          <a:noFill/>
          <a:ln>
            <a:noFill/>
          </a:ln>
        </p:spPr>
        <p:txBody>
          <a:bodyPr spcFirstLastPara="1" wrap="square" lIns="68569" tIns="34275" rIns="68569" bIns="34275" anchor="t" anchorCtr="0">
            <a:noAutofit/>
          </a:bodyPr>
          <a:lstStyle/>
          <a:p>
            <a:pPr algn="ctr">
              <a:buClr>
                <a:srgbClr val="6600CC"/>
              </a:buClr>
              <a:buSzPts val="4400"/>
            </a:pPr>
            <a:r>
              <a:rPr lang="en-US" sz="2700" dirty="0">
                <a:solidFill>
                  <a:srgbClr val="C00000"/>
                </a:solidFill>
                <a:latin typeface="+mn-lt"/>
                <a:ea typeface="Calibri"/>
                <a:cs typeface="Calibri"/>
                <a:sym typeface="Calibri"/>
              </a:rPr>
              <a:t>Components of the APR and Primary Analysis</a:t>
            </a:r>
            <a:endParaRPr sz="2700" dirty="0">
              <a:solidFill>
                <a:srgbClr val="C00000"/>
              </a:solidFill>
              <a:latin typeface="+mn-lt"/>
            </a:endParaRPr>
          </a:p>
        </p:txBody>
      </p:sp>
      <p:grpSp>
        <p:nvGrpSpPr>
          <p:cNvPr id="107" name="Google Shape;107;p16"/>
          <p:cNvGrpSpPr/>
          <p:nvPr/>
        </p:nvGrpSpPr>
        <p:grpSpPr>
          <a:xfrm>
            <a:off x="5884102" y="730490"/>
            <a:ext cx="2228850" cy="514350"/>
            <a:chOff x="3888" y="1104"/>
            <a:chExt cx="1536" cy="432"/>
          </a:xfr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p:grpSpPr>
        <p:sp>
          <p:nvSpPr>
            <p:cNvPr id="108" name="Google Shape;108;p16"/>
            <p:cNvSpPr/>
            <p:nvPr/>
          </p:nvSpPr>
          <p:spPr>
            <a:xfrm>
              <a:off x="3888" y="1104"/>
              <a:ext cx="1536" cy="432"/>
            </a:xfrm>
            <a:prstGeom prst="ellipse">
              <a:avLst/>
            </a:prstGeom>
            <a:grp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buClr>
                  <a:srgbClr val="C00000"/>
                </a:buClr>
                <a:buSzPts val="1800"/>
                <a:buFont typeface="+mj-lt"/>
                <a:buAutoNum type="arabicPeriod"/>
              </a:pPr>
              <a:endParaRPr sz="1350" b="1" dirty="0">
                <a:solidFill>
                  <a:schemeClr val="tx1"/>
                </a:solidFill>
                <a:latin typeface="+mn-lt"/>
                <a:ea typeface="Calibri"/>
                <a:cs typeface="Calibri"/>
                <a:sym typeface="Calibri"/>
              </a:endParaRPr>
            </a:p>
          </p:txBody>
        </p:sp>
        <p:sp>
          <p:nvSpPr>
            <p:cNvPr id="109" name="Google Shape;109;p16"/>
            <p:cNvSpPr/>
            <p:nvPr/>
          </p:nvSpPr>
          <p:spPr>
            <a:xfrm>
              <a:off x="3888" y="1104"/>
              <a:ext cx="1536" cy="432"/>
            </a:xfrm>
            <a:prstGeom prst="ellipse">
              <a:avLst/>
            </a:prstGeom>
            <a:grp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lgn="ctr">
                <a:buClr>
                  <a:srgbClr val="C00000"/>
                </a:buClr>
                <a:buFont typeface="+mj-lt"/>
                <a:buAutoNum type="arabicPeriod" startAt="3"/>
              </a:pPr>
              <a:r>
                <a:rPr lang="en-US" sz="1350" b="1" dirty="0">
                  <a:solidFill>
                    <a:schemeClr val="tx1"/>
                  </a:solidFill>
                  <a:latin typeface="+mn-lt"/>
                  <a:ea typeface="Calibri"/>
                  <a:cs typeface="Calibri"/>
                  <a:sym typeface="Calibri"/>
                </a:rPr>
                <a:t>Clinical Studies </a:t>
              </a:r>
              <a:endParaRPr sz="1050" b="1" dirty="0">
                <a:solidFill>
                  <a:schemeClr val="tx1"/>
                </a:solidFill>
                <a:latin typeface="+mn-lt"/>
              </a:endParaRPr>
            </a:p>
          </p:txBody>
        </p:sp>
      </p:grpSp>
      <p:cxnSp>
        <p:nvCxnSpPr>
          <p:cNvPr id="112" name="Google Shape;112;p16"/>
          <p:cNvCxnSpPr>
            <a:cxnSpLocks/>
          </p:cNvCxnSpPr>
          <p:nvPr/>
        </p:nvCxnSpPr>
        <p:spPr>
          <a:xfrm flipH="1">
            <a:off x="7028607" y="1272484"/>
            <a:ext cx="1" cy="1789994"/>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
        <p:nvSpPr>
          <p:cNvPr id="115" name="Google Shape;115;p16"/>
          <p:cNvSpPr/>
          <p:nvPr/>
        </p:nvSpPr>
        <p:spPr>
          <a:xfrm>
            <a:off x="5758699" y="3062478"/>
            <a:ext cx="2228850" cy="300037"/>
          </a:xfrm>
          <a:prstGeom prst="rect">
            <a:avLst/>
          </a:prstGeom>
          <a:solidFill>
            <a:schemeClr val="lt1"/>
          </a:solidFill>
          <a:ln w="41275" cap="flat" cmpd="sng">
            <a:solidFill>
              <a:srgbClr val="C00000"/>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500" dirty="0">
                <a:solidFill>
                  <a:schemeClr val="tx1"/>
                </a:solidFill>
                <a:latin typeface="+mn-lt"/>
                <a:ea typeface="Calibri"/>
                <a:cs typeface="Calibri"/>
                <a:sym typeface="Calibri"/>
              </a:rPr>
              <a:t>Secondary Analyses</a:t>
            </a:r>
            <a:endParaRPr sz="1050" dirty="0">
              <a:solidFill>
                <a:schemeClr val="tx1"/>
              </a:solidFill>
              <a:latin typeface="+mn-lt"/>
            </a:endParaRPr>
          </a:p>
        </p:txBody>
      </p:sp>
      <p:cxnSp>
        <p:nvCxnSpPr>
          <p:cNvPr id="116" name="Google Shape;116;p16"/>
          <p:cNvCxnSpPr/>
          <p:nvPr/>
        </p:nvCxnSpPr>
        <p:spPr>
          <a:xfrm flipH="1">
            <a:off x="2285778" y="1295712"/>
            <a:ext cx="8154" cy="1362298"/>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grpSp>
        <p:nvGrpSpPr>
          <p:cNvPr id="5" name="Group 4"/>
          <p:cNvGrpSpPr/>
          <p:nvPr/>
        </p:nvGrpSpPr>
        <p:grpSpPr>
          <a:xfrm>
            <a:off x="3588519" y="741246"/>
            <a:ext cx="2358568" cy="3309261"/>
            <a:chOff x="3588519" y="741246"/>
            <a:chExt cx="2358568" cy="3309261"/>
          </a:xfrm>
        </p:grpSpPr>
        <p:sp>
          <p:nvSpPr>
            <p:cNvPr id="106" name="Google Shape;106;p16"/>
            <p:cNvSpPr/>
            <p:nvPr/>
          </p:nvSpPr>
          <p:spPr>
            <a:xfrm>
              <a:off x="3588519" y="741246"/>
              <a:ext cx="2230034" cy="514350"/>
            </a:xfrm>
            <a:prstGeom prst="ellipse">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solidFill>
                <a:srgbClr val="E5E5FF"/>
              </a:solidFill>
            </a:ln>
            <a:scene3d>
              <a:camera prst="orthographicFront"/>
              <a:lightRig rig="threePt" dir="t"/>
            </a:scene3d>
            <a:sp3d>
              <a:bevelT/>
            </a:sp3d>
          </p:spPr>
          <p:txBody>
            <a:bodyPr spcFirstLastPara="1" wrap="square" lIns="68569" tIns="34275" rIns="68569" bIns="34275" anchor="ctr" anchorCtr="0">
              <a:noAutofit/>
            </a:bodyPr>
            <a:lstStyle/>
            <a:p>
              <a:pPr marL="257175" indent="-257175" algn="ctr">
                <a:buClr>
                  <a:srgbClr val="C00000"/>
                </a:buClr>
                <a:buFont typeface="+mj-lt"/>
                <a:buAutoNum type="arabicPeriod" startAt="2"/>
              </a:pPr>
              <a:r>
                <a:rPr lang="en-US" sz="1350" b="1" dirty="0">
                  <a:solidFill>
                    <a:schemeClr val="tx1"/>
                  </a:solidFill>
                  <a:latin typeface="+mn-lt"/>
                  <a:ea typeface="Calibri"/>
                  <a:cs typeface="Calibri"/>
                  <a:sym typeface="Calibri"/>
                </a:rPr>
                <a:t>Retrospective </a:t>
              </a:r>
              <a:endParaRPr sz="1050" b="1" dirty="0">
                <a:solidFill>
                  <a:schemeClr val="tx1"/>
                </a:solidFill>
                <a:latin typeface="+mn-lt"/>
              </a:endParaRPr>
            </a:p>
          </p:txBody>
        </p:sp>
        <p:sp>
          <p:nvSpPr>
            <p:cNvPr id="114" name="Google Shape;114;p16"/>
            <p:cNvSpPr/>
            <p:nvPr/>
          </p:nvSpPr>
          <p:spPr>
            <a:xfrm>
              <a:off x="3891436" y="3466387"/>
              <a:ext cx="2055651" cy="584120"/>
            </a:xfrm>
            <a:prstGeom prst="rect">
              <a:avLst/>
            </a:prstGeom>
            <a:noFill/>
            <a:ln w="41275" cap="flat" cmpd="sng">
              <a:solidFill>
                <a:srgbClr val="C00000"/>
              </a:solidFill>
              <a:prstDash val="solid"/>
              <a:miter lim="800000"/>
              <a:headEnd type="none" w="sm" len="sm"/>
              <a:tailEnd type="none" w="sm" len="sm"/>
            </a:ln>
          </p:spPr>
          <p:txBody>
            <a:bodyPr spcFirstLastPara="1" wrap="square" lIns="68569" tIns="34275" rIns="68569" bIns="34275" anchor="t" anchorCtr="0">
              <a:noAutofit/>
            </a:bodyPr>
            <a:lstStyle/>
            <a:p>
              <a:pPr algn="ctr"/>
              <a:r>
                <a:rPr lang="en-US" sz="1500" dirty="0">
                  <a:solidFill>
                    <a:schemeClr val="tx1"/>
                  </a:solidFill>
                  <a:latin typeface="+mn-lt"/>
                  <a:ea typeface="Calibri"/>
                  <a:cs typeface="Calibri"/>
                  <a:sym typeface="Calibri"/>
                </a:rPr>
                <a:t>Secondary Review for </a:t>
              </a:r>
              <a:endParaRPr sz="1050" dirty="0">
                <a:solidFill>
                  <a:schemeClr val="tx1"/>
                </a:solidFill>
                <a:latin typeface="+mn-lt"/>
              </a:endParaRPr>
            </a:p>
            <a:p>
              <a:pPr algn="ctr"/>
              <a:r>
                <a:rPr lang="en-US" sz="1500" dirty="0">
                  <a:solidFill>
                    <a:schemeClr val="tx1"/>
                  </a:solidFill>
                  <a:latin typeface="+mn-lt"/>
                  <a:ea typeface="Calibri"/>
                  <a:cs typeface="Calibri"/>
                  <a:sym typeface="Calibri"/>
                </a:rPr>
                <a:t>Clusters and Patterns</a:t>
              </a:r>
              <a:endParaRPr sz="1050" dirty="0">
                <a:solidFill>
                  <a:schemeClr val="tx1"/>
                </a:solidFill>
                <a:latin typeface="+mn-lt"/>
              </a:endParaRPr>
            </a:p>
          </p:txBody>
        </p:sp>
      </p:grpSp>
      <p:pic>
        <p:nvPicPr>
          <p:cNvPr id="23" name="Picture 22">
            <a:extLst>
              <a:ext uri="{FF2B5EF4-FFF2-40B4-BE49-F238E27FC236}">
                <a16:creationId xmlns:a16="http://schemas.microsoft.com/office/drawing/2014/main" id="{008894A8-8A39-493A-89C1-39E90981A00B}"/>
              </a:ext>
            </a:extLst>
          </p:cNvPr>
          <p:cNvPicPr>
            <a:picLocks noChangeAspect="1"/>
          </p:cNvPicPr>
          <p:nvPr/>
        </p:nvPicPr>
        <p:blipFill>
          <a:blip r:embed="rId3"/>
          <a:stretch>
            <a:fillRect/>
          </a:stretch>
        </p:blipFill>
        <p:spPr>
          <a:xfrm>
            <a:off x="6324600" y="4356485"/>
            <a:ext cx="2705272" cy="680446"/>
          </a:xfrm>
          <a:prstGeom prst="rect">
            <a:avLst/>
          </a:prstGeom>
        </p:spPr>
      </p:pic>
      <p:sp>
        <p:nvSpPr>
          <p:cNvPr id="24" name="Rectangle 23">
            <a:extLst>
              <a:ext uri="{FF2B5EF4-FFF2-40B4-BE49-F238E27FC236}">
                <a16:creationId xmlns:a16="http://schemas.microsoft.com/office/drawing/2014/main" id="{4A834525-A315-4D5F-B128-43237668F96D}"/>
              </a:ext>
            </a:extLst>
          </p:cNvPr>
          <p:cNvSpPr/>
          <p:nvPr/>
        </p:nvSpPr>
        <p:spPr>
          <a:xfrm>
            <a:off x="162148" y="1168907"/>
            <a:ext cx="1703713" cy="830997"/>
          </a:xfrm>
          <a:prstGeom prst="rect">
            <a:avLst/>
          </a:prstGeom>
        </p:spPr>
        <p:txBody>
          <a:bodyPr wrap="square">
            <a:spAutoFit/>
          </a:bodyPr>
          <a:lstStyle/>
          <a:p>
            <a:pPr algn="ctr"/>
            <a:r>
              <a:rPr lang="en-US" sz="1200" b="1" dirty="0">
                <a:solidFill>
                  <a:schemeClr val="dk1"/>
                </a:solidFill>
                <a:ea typeface="Calibri"/>
                <a:cs typeface="Calibri"/>
                <a:sym typeface="Calibri"/>
              </a:rPr>
              <a:t>Reported during pregnancy </a:t>
            </a:r>
            <a:r>
              <a:rPr lang="en-US" sz="1200" b="1" i="1" dirty="0">
                <a:solidFill>
                  <a:schemeClr val="dk1"/>
                </a:solidFill>
                <a:ea typeface="Calibri"/>
                <a:cs typeface="Calibri"/>
                <a:sym typeface="Calibri"/>
              </a:rPr>
              <a:t>before</a:t>
            </a:r>
          </a:p>
          <a:p>
            <a:pPr algn="ctr"/>
            <a:r>
              <a:rPr lang="en-US" sz="1200" b="1" dirty="0">
                <a:solidFill>
                  <a:schemeClr val="dk1"/>
                </a:solidFill>
                <a:cs typeface="Calibri"/>
                <a:sym typeface="Calibri"/>
              </a:rPr>
              <a:t>delivery, follow-up for outcome</a:t>
            </a:r>
            <a:endParaRPr lang="en-US" sz="1200" b="1" dirty="0"/>
          </a:p>
        </p:txBody>
      </p:sp>
      <p:cxnSp>
        <p:nvCxnSpPr>
          <p:cNvPr id="28" name="Google Shape;116;p16"/>
          <p:cNvCxnSpPr/>
          <p:nvPr/>
        </p:nvCxnSpPr>
        <p:spPr>
          <a:xfrm flipH="1">
            <a:off x="4684731" y="1271437"/>
            <a:ext cx="8154" cy="2146470"/>
          </a:xfrm>
          <a:prstGeom prst="straightConnector1">
            <a:avLst/>
          </a:prstGeom>
          <a:noFill/>
          <a:ln w="57150" cap="flat" cmpd="sng">
            <a:solidFill>
              <a:srgbClr val="C00000"/>
            </a:solidFill>
            <a:prstDash val="solid"/>
            <a:round/>
            <a:headEnd type="none" w="med" len="med"/>
            <a:tailEnd type="triangle" w="med" len="med"/>
          </a:ln>
          <a:effectLst>
            <a:outerShdw dist="35921" dir="2700000" algn="ctr" rotWithShape="0">
              <a:schemeClr val="lt2"/>
            </a:outerShdw>
          </a:effectLst>
          <a:scene3d>
            <a:camera prst="orthographicFront"/>
            <a:lightRig rig="threePt" dir="t"/>
          </a:scene3d>
          <a:sp3d>
            <a:bevelT/>
          </a:sp3d>
        </p:spPr>
      </p:cxnSp>
      <p:sp>
        <p:nvSpPr>
          <p:cNvPr id="30" name="Google Shape;117;p16"/>
          <p:cNvSpPr/>
          <p:nvPr/>
        </p:nvSpPr>
        <p:spPr>
          <a:xfrm>
            <a:off x="1879356" y="1481450"/>
            <a:ext cx="5512777" cy="742950"/>
          </a:xfrm>
          <a:prstGeom prst="rect">
            <a:avLst/>
          </a:prstGeom>
          <a:gradFill flip="none" rotWithShape="1">
            <a:gsLst>
              <a:gs pos="0">
                <a:srgbClr val="E5E5FF">
                  <a:shade val="30000"/>
                  <a:satMod val="115000"/>
                </a:srgbClr>
              </a:gs>
              <a:gs pos="50000">
                <a:srgbClr val="E5E5FF">
                  <a:shade val="67500"/>
                  <a:satMod val="115000"/>
                </a:srgbClr>
              </a:gs>
              <a:gs pos="100000">
                <a:srgbClr val="E5E5FF">
                  <a:shade val="100000"/>
                  <a:satMod val="115000"/>
                </a:srgbClr>
              </a:gs>
            </a:gsLst>
            <a:lin ang="5400000" scaled="1"/>
            <a:tileRect/>
          </a:gradFill>
          <a:ln>
            <a:noFill/>
          </a:ln>
          <a:scene3d>
            <a:camera prst="orthographicFront"/>
            <a:lightRig rig="threePt" dir="t"/>
          </a:scene3d>
          <a:sp3d>
            <a:bevelT/>
          </a:sp3d>
        </p:spPr>
        <p:txBody>
          <a:bodyPr spcFirstLastPara="1" wrap="square" lIns="68569" tIns="34275" rIns="68569" bIns="34275" anchor="ctr" anchorCtr="0">
            <a:noAutofit/>
          </a:bodyPr>
          <a:lstStyle/>
          <a:p>
            <a:pPr algn="ctr"/>
            <a:endParaRPr sz="1500" dirty="0">
              <a:solidFill>
                <a:schemeClr val="tx1"/>
              </a:solidFill>
              <a:latin typeface="+mn-lt"/>
              <a:ea typeface="Calibri"/>
              <a:cs typeface="Calibri" panose="020F0502020204030204" pitchFamily="34" charset="0"/>
              <a:sym typeface="Calibri"/>
            </a:endParaRPr>
          </a:p>
          <a:p>
            <a:pPr algn="ctr"/>
            <a:r>
              <a:rPr lang="en-US" sz="1500" dirty="0">
                <a:solidFill>
                  <a:schemeClr val="tx1"/>
                </a:solidFill>
                <a:latin typeface="+mn-lt"/>
                <a:ea typeface="Calibri"/>
                <a:cs typeface="Calibri" panose="020F0502020204030204" pitchFamily="34" charset="0"/>
                <a:sym typeface="Calibri"/>
              </a:rPr>
              <a:t>Timing, Dosage, Type of Antiretroviral Drug Use,</a:t>
            </a:r>
            <a:endParaRPr sz="1500" dirty="0">
              <a:solidFill>
                <a:schemeClr val="tx1"/>
              </a:solidFill>
              <a:latin typeface="+mn-lt"/>
              <a:cs typeface="Calibri" panose="020F0502020204030204" pitchFamily="34" charset="0"/>
            </a:endParaRPr>
          </a:p>
          <a:p>
            <a:pPr algn="ctr"/>
            <a:r>
              <a:rPr lang="en-US" sz="1500" dirty="0">
                <a:solidFill>
                  <a:schemeClr val="tx1"/>
                </a:solidFill>
                <a:latin typeface="+mn-lt"/>
                <a:ea typeface="Calibri"/>
                <a:cs typeface="Calibri" panose="020F0502020204030204" pitchFamily="34" charset="0"/>
                <a:sym typeface="Calibri"/>
              </a:rPr>
              <a:t>Concomitant Exposures, and</a:t>
            </a:r>
            <a:endParaRPr sz="1500" dirty="0">
              <a:solidFill>
                <a:schemeClr val="tx1"/>
              </a:solidFill>
              <a:latin typeface="+mn-lt"/>
              <a:cs typeface="Calibri" panose="020F0502020204030204" pitchFamily="34" charset="0"/>
            </a:endParaRPr>
          </a:p>
          <a:p>
            <a:pPr algn="ctr"/>
            <a:r>
              <a:rPr lang="en-US" sz="1500" dirty="0">
                <a:solidFill>
                  <a:schemeClr val="tx1"/>
                </a:solidFill>
                <a:latin typeface="+mn-lt"/>
                <a:ea typeface="Calibri"/>
                <a:cs typeface="Calibri" panose="020F0502020204030204" pitchFamily="34" charset="0"/>
                <a:sym typeface="Calibri"/>
              </a:rPr>
              <a:t>Pregnancy Outcome/Birth Defect at Time of Delivery</a:t>
            </a:r>
            <a:endParaRPr sz="1500" dirty="0">
              <a:solidFill>
                <a:schemeClr val="tx1"/>
              </a:solidFill>
              <a:latin typeface="+mn-lt"/>
              <a:cs typeface="Calibri" panose="020F0502020204030204" pitchFamily="34" charset="0"/>
            </a:endParaRPr>
          </a:p>
          <a:p>
            <a:pPr algn="ctr"/>
            <a:endParaRPr sz="1500" dirty="0">
              <a:solidFill>
                <a:schemeClr val="tx1"/>
              </a:solidFill>
              <a:latin typeface="+mn-lt"/>
              <a:ea typeface="Calibri"/>
              <a:cs typeface="Calibri" panose="020F0502020204030204" pitchFamily="34" charset="0"/>
              <a:sym typeface="Calibri"/>
            </a:endParaRPr>
          </a:p>
        </p:txBody>
      </p:sp>
      <p:sp>
        <p:nvSpPr>
          <p:cNvPr id="31" name="Rectangle 30">
            <a:extLst>
              <a:ext uri="{FF2B5EF4-FFF2-40B4-BE49-F238E27FC236}">
                <a16:creationId xmlns:a16="http://schemas.microsoft.com/office/drawing/2014/main" id="{4A834525-A315-4D5F-B128-43237668F96D}"/>
              </a:ext>
            </a:extLst>
          </p:cNvPr>
          <p:cNvSpPr/>
          <p:nvPr/>
        </p:nvSpPr>
        <p:spPr>
          <a:xfrm>
            <a:off x="4463643" y="2417405"/>
            <a:ext cx="2106532" cy="461665"/>
          </a:xfrm>
          <a:prstGeom prst="rect">
            <a:avLst/>
          </a:prstGeom>
        </p:spPr>
        <p:txBody>
          <a:bodyPr wrap="square">
            <a:spAutoFit/>
          </a:bodyPr>
          <a:lstStyle/>
          <a:p>
            <a:pPr algn="ctr"/>
            <a:r>
              <a:rPr lang="en-US" sz="1200" b="1" dirty="0">
                <a:solidFill>
                  <a:schemeClr val="dk1"/>
                </a:solidFill>
                <a:cs typeface="Calibri"/>
                <a:sym typeface="Calibri"/>
              </a:rPr>
              <a:t>Reported after birth, </a:t>
            </a:r>
          </a:p>
          <a:p>
            <a:pPr algn="ctr"/>
            <a:r>
              <a:rPr lang="en-US" sz="1200" b="1" dirty="0">
                <a:solidFill>
                  <a:schemeClr val="dk1"/>
                </a:solidFill>
                <a:cs typeface="Calibri"/>
                <a:sym typeface="Calibri"/>
              </a:rPr>
              <a:t>no denominator</a:t>
            </a:r>
            <a:endParaRPr lang="en-US" sz="1200" b="1" dirty="0"/>
          </a:p>
        </p:txBody>
      </p:sp>
    </p:spTree>
    <p:extLst>
      <p:ext uri="{BB962C8B-B14F-4D97-AF65-F5344CB8AC3E}">
        <p14:creationId xmlns:p14="http://schemas.microsoft.com/office/powerpoint/2010/main" val="420188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7"/>
                                        </p:tgtEl>
                                        <p:attrNameLst>
                                          <p:attrName>style.visibility</p:attrName>
                                        </p:attrNameLst>
                                      </p:cBhvr>
                                      <p:to>
                                        <p:strVal val="visible"/>
                                      </p:to>
                                    </p:set>
                                    <p:animEffect transition="in" filter="fade">
                                      <p:cBhvr>
                                        <p:cTn id="18" dur="500"/>
                                        <p:tgtEl>
                                          <p:spTgt spid="107"/>
                                        </p:tgtEl>
                                      </p:cBhvr>
                                    </p:animEffect>
                                  </p:childTnLst>
                                </p:cTn>
                              </p:par>
                              <p:par>
                                <p:cTn id="19" presetID="10" presetClass="entr" presetSubtype="0" fill="hold" nodeType="withEffect">
                                  <p:stCondLst>
                                    <p:cond delay="0"/>
                                  </p:stCondLst>
                                  <p:childTnLst>
                                    <p:set>
                                      <p:cBhvr>
                                        <p:cTn id="20" dur="1" fill="hold">
                                          <p:stCondLst>
                                            <p:cond delay="0"/>
                                          </p:stCondLst>
                                        </p:cTn>
                                        <p:tgtEl>
                                          <p:spTgt spid="112"/>
                                        </p:tgtEl>
                                        <p:attrNameLst>
                                          <p:attrName>style.visibility</p:attrName>
                                        </p:attrNameLst>
                                      </p:cBhvr>
                                      <p:to>
                                        <p:strVal val="visible"/>
                                      </p:to>
                                    </p:set>
                                    <p:animEffect transition="in" filter="fade">
                                      <p:cBhvr>
                                        <p:cTn id="21" dur="500"/>
                                        <p:tgtEl>
                                          <p:spTgt spid="1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5"/>
                                        </p:tgtEl>
                                        <p:attrNameLst>
                                          <p:attrName>style.visibility</p:attrName>
                                        </p:attrNameLst>
                                      </p:cBhvr>
                                      <p:to>
                                        <p:strVal val="visible"/>
                                      </p:to>
                                    </p:set>
                                    <p:animEffect transition="in" filter="fade">
                                      <p:cBhvr>
                                        <p:cTn id="24" dur="5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04002" y="0"/>
            <a:ext cx="6705600" cy="584775"/>
          </a:xfrm>
          <a:prstGeom prst="rect">
            <a:avLst/>
          </a:prstGeom>
          <a:noFill/>
          <a:ln w="9525" algn="ctr">
            <a:noFill/>
            <a:miter lim="800000"/>
            <a:headEnd/>
            <a:tailEnd/>
          </a:ln>
          <a:effectLst/>
        </p:spPr>
        <p:txBody>
          <a:bodyPr>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Methods</a:t>
            </a:r>
          </a:p>
        </p:txBody>
      </p:sp>
      <p:grpSp>
        <p:nvGrpSpPr>
          <p:cNvPr id="4" name="Group 3"/>
          <p:cNvGrpSpPr/>
          <p:nvPr/>
        </p:nvGrpSpPr>
        <p:grpSpPr>
          <a:xfrm>
            <a:off x="304801" y="4371975"/>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7" name="Rectangle 3">
            <a:extLst>
              <a:ext uri="{FF2B5EF4-FFF2-40B4-BE49-F238E27FC236}">
                <a16:creationId xmlns:a16="http://schemas.microsoft.com/office/drawing/2014/main" id="{05FAD917-0E5D-4128-A721-7C21F7E159D0}"/>
              </a:ext>
            </a:extLst>
          </p:cNvPr>
          <p:cNvSpPr txBox="1">
            <a:spLocks noChangeArrowheads="1"/>
          </p:cNvSpPr>
          <p:nvPr/>
        </p:nvSpPr>
        <p:spPr>
          <a:xfrm>
            <a:off x="204002" y="499759"/>
            <a:ext cx="8837309" cy="4267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lnSpc>
                <a:spcPct val="105000"/>
              </a:lnSpc>
              <a:spcBef>
                <a:spcPts val="701"/>
              </a:spcBef>
              <a:spcAft>
                <a:spcPts val="0"/>
              </a:spcAft>
              <a:buSzPts val="2090"/>
              <a:buFont typeface="Wingdings" pitchFamily="2" charset="2"/>
              <a:buNone/>
              <a:defRPr/>
            </a:pPr>
            <a:r>
              <a:rPr lang="en-US" sz="2400" b="1" u="sng" dirty="0">
                <a:solidFill>
                  <a:srgbClr val="C00000"/>
                </a:solidFill>
              </a:rPr>
              <a:t>Primary Analysis (Prospective) </a:t>
            </a:r>
          </a:p>
          <a:p>
            <a:pPr marL="266652" indent="-266652" fontAlgn="auto">
              <a:lnSpc>
                <a:spcPct val="105000"/>
              </a:lnSpc>
              <a:spcBef>
                <a:spcPts val="701"/>
              </a:spcBef>
              <a:spcAft>
                <a:spcPts val="0"/>
              </a:spcAft>
              <a:buSzPts val="2090"/>
              <a:buFont typeface="Noto Sans Symbols"/>
              <a:buChar char="▪"/>
              <a:defRPr/>
            </a:pPr>
            <a:r>
              <a:rPr lang="en-US" sz="2400" dirty="0"/>
              <a:t>Clinicians register pregnant women with prenatal ARV exposures </a:t>
            </a:r>
            <a:r>
              <a:rPr lang="en-US" sz="2400" u="sng" dirty="0"/>
              <a:t>before</a:t>
            </a:r>
            <a:r>
              <a:rPr lang="en-US" sz="2400" dirty="0"/>
              <a:t> pregnancy outcome is known, report data on exposure throughout pregnancy, and provide birth outcome data.</a:t>
            </a:r>
          </a:p>
          <a:p>
            <a:pPr marL="266652" indent="-266652" fontAlgn="auto">
              <a:lnSpc>
                <a:spcPct val="105000"/>
              </a:lnSpc>
              <a:spcBef>
                <a:spcPts val="701"/>
              </a:spcBef>
              <a:spcAft>
                <a:spcPts val="0"/>
              </a:spcAft>
              <a:buSzPts val="2090"/>
              <a:buFont typeface="Noto Sans Symbols"/>
              <a:buChar char="▪"/>
              <a:defRPr/>
            </a:pPr>
            <a:r>
              <a:rPr lang="en-US" sz="2400" dirty="0"/>
              <a:t>Birth defects are reviewed by a </a:t>
            </a:r>
            <a:r>
              <a:rPr lang="en-US" sz="2400" dirty="0" err="1"/>
              <a:t>dysmorphologist</a:t>
            </a:r>
            <a:r>
              <a:rPr lang="en-US" sz="2400" dirty="0"/>
              <a:t>, coded according to modified Metropolitan Atlanta Congenital Defects Program (MACDP) criteria, and classified by organ system.</a:t>
            </a:r>
          </a:p>
          <a:p>
            <a:pPr marL="266652" indent="-266652" fontAlgn="auto">
              <a:lnSpc>
                <a:spcPct val="105000"/>
              </a:lnSpc>
              <a:spcBef>
                <a:spcPts val="701"/>
              </a:spcBef>
              <a:spcAft>
                <a:spcPts val="0"/>
              </a:spcAft>
              <a:buSzPts val="2090"/>
              <a:buFont typeface="Noto Sans Symbols"/>
              <a:buChar char="▪"/>
              <a:defRPr/>
            </a:pPr>
            <a:r>
              <a:rPr lang="en-US" sz="2400" dirty="0"/>
              <a:t>Analysis includes birth defects, defined as ≥1 major birth defect or ≥2 minor defects. </a:t>
            </a:r>
          </a:p>
        </p:txBody>
      </p:sp>
    </p:spTree>
    <p:extLst>
      <p:ext uri="{BB962C8B-B14F-4D97-AF65-F5344CB8AC3E}">
        <p14:creationId xmlns:p14="http://schemas.microsoft.com/office/powerpoint/2010/main" val="2088435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04801" y="45096"/>
            <a:ext cx="6705600" cy="584775"/>
          </a:xfrm>
          <a:prstGeom prst="rect">
            <a:avLst/>
          </a:prstGeom>
          <a:noFill/>
          <a:ln w="9525" algn="ctr">
            <a:noFill/>
            <a:miter lim="800000"/>
            <a:headEnd/>
            <a:tailEnd/>
          </a:ln>
          <a:effectLst/>
        </p:spPr>
        <p:txBody>
          <a:bodyPr>
            <a:spAutoFit/>
          </a:bodyPr>
          <a:lstStyle/>
          <a:p>
            <a:pPr eaLnBrk="0" hangingPunct="0">
              <a:spcBef>
                <a:spcPct val="50000"/>
              </a:spcBef>
              <a:buClr>
                <a:srgbClr val="6600CC"/>
              </a:buClr>
              <a:buSzPct val="100000"/>
              <a:buFont typeface="Wingdings" pitchFamily="2" charset="2"/>
              <a:buNone/>
              <a:defRPr/>
            </a:pPr>
            <a:r>
              <a:rPr lang="en-US" sz="3200" b="1" dirty="0">
                <a:solidFill>
                  <a:srgbClr val="C00000"/>
                </a:solidFill>
              </a:rPr>
              <a:t>Methods</a:t>
            </a:r>
          </a:p>
        </p:txBody>
      </p:sp>
      <p:grpSp>
        <p:nvGrpSpPr>
          <p:cNvPr id="4" name="Group 3"/>
          <p:cNvGrpSpPr/>
          <p:nvPr/>
        </p:nvGrpSpPr>
        <p:grpSpPr>
          <a:xfrm>
            <a:off x="304801" y="4400550"/>
            <a:ext cx="8837308" cy="736124"/>
            <a:chOff x="522143" y="4371975"/>
            <a:chExt cx="8619965" cy="736124"/>
          </a:xfrm>
        </p:grpSpPr>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9955" y="4371975"/>
              <a:ext cx="1972153" cy="736124"/>
            </a:xfrm>
            <a:prstGeom prst="rect">
              <a:avLst/>
            </a:prstGeom>
          </p:spPr>
        </p:pic>
        <p:sp>
          <p:nvSpPr>
            <p:cNvPr id="6" name="Line 6"/>
            <p:cNvSpPr>
              <a:spLocks noChangeShapeType="1"/>
            </p:cNvSpPr>
            <p:nvPr/>
          </p:nvSpPr>
          <p:spPr bwMode="auto">
            <a:xfrm>
              <a:off x="522143" y="4943475"/>
              <a:ext cx="6442364" cy="0"/>
            </a:xfrm>
            <a:prstGeom prst="line">
              <a:avLst/>
            </a:prstGeom>
            <a:noFill/>
            <a:ln w="50800">
              <a:solidFill>
                <a:srgbClr val="6D457F"/>
              </a:solidFill>
              <a:round/>
              <a:headEnd type="none" w="sm" len="sm"/>
              <a:tailEnd type="none" w="sm" len="sm"/>
            </a:ln>
          </p:spPr>
          <p:txBody>
            <a:bodyPr wrap="none" anchor="ctr"/>
            <a:lstStyle/>
            <a:p>
              <a:endParaRPr lang="en-US"/>
            </a:p>
          </p:txBody>
        </p:sp>
      </p:grpSp>
      <p:sp>
        <p:nvSpPr>
          <p:cNvPr id="7" name="Rectangle 3">
            <a:extLst>
              <a:ext uri="{FF2B5EF4-FFF2-40B4-BE49-F238E27FC236}">
                <a16:creationId xmlns:a16="http://schemas.microsoft.com/office/drawing/2014/main" id="{4D9ECD67-7A6E-4609-98DC-99282AF44DB9}"/>
              </a:ext>
            </a:extLst>
          </p:cNvPr>
          <p:cNvSpPr txBox="1">
            <a:spLocks noChangeArrowheads="1"/>
          </p:cNvSpPr>
          <p:nvPr/>
        </p:nvSpPr>
        <p:spPr>
          <a:xfrm>
            <a:off x="152400" y="590550"/>
            <a:ext cx="8839199"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C00000"/>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652" indent="-266652" fontAlgn="auto">
              <a:lnSpc>
                <a:spcPct val="105000"/>
              </a:lnSpc>
              <a:spcBef>
                <a:spcPts val="0"/>
              </a:spcBef>
              <a:spcAft>
                <a:spcPts val="0"/>
              </a:spcAft>
              <a:buSzPts val="2090"/>
              <a:buFont typeface="Noto Sans Symbols"/>
              <a:buChar char="▪"/>
              <a:defRPr/>
            </a:pPr>
            <a:r>
              <a:rPr lang="en-US" sz="2400" dirty="0"/>
              <a:t>Data on prospectively enrolled pregnancies through January 2019 with birth outcome are summarized:</a:t>
            </a:r>
          </a:p>
          <a:p>
            <a:pPr marL="799957" lvl="1" indent="-266652" fontAlgn="auto">
              <a:lnSpc>
                <a:spcPct val="105000"/>
              </a:lnSpc>
              <a:spcBef>
                <a:spcPts val="300"/>
              </a:spcBef>
              <a:spcAft>
                <a:spcPts val="0"/>
              </a:spcAft>
              <a:buSzPts val="2090"/>
              <a:buFont typeface="Calibri"/>
              <a:buChar char="‒"/>
              <a:defRPr/>
            </a:pPr>
            <a:r>
              <a:rPr lang="en-US" sz="2400" dirty="0"/>
              <a:t>Overall, by drug class and by specific drug</a:t>
            </a:r>
          </a:p>
          <a:p>
            <a:pPr marL="799957" lvl="1" indent="-266652" fontAlgn="auto">
              <a:lnSpc>
                <a:spcPct val="105000"/>
              </a:lnSpc>
              <a:spcBef>
                <a:spcPts val="300"/>
              </a:spcBef>
              <a:spcAft>
                <a:spcPts val="0"/>
              </a:spcAft>
              <a:buSzPts val="2090"/>
              <a:buFont typeface="Calibri"/>
              <a:buChar char="‒"/>
              <a:defRPr/>
            </a:pPr>
            <a:r>
              <a:rPr lang="en-US" sz="2400" dirty="0"/>
              <a:t>Earliest timing of exposure was assigned to each drug:</a:t>
            </a:r>
          </a:p>
          <a:p>
            <a:pPr marL="1333264" lvl="2" indent="-266652" fontAlgn="auto">
              <a:lnSpc>
                <a:spcPct val="105000"/>
              </a:lnSpc>
              <a:spcBef>
                <a:spcPts val="200"/>
              </a:spcBef>
              <a:spcAft>
                <a:spcPts val="0"/>
              </a:spcAft>
              <a:buSzPts val="2090"/>
              <a:buFontTx/>
              <a:buChar char="•"/>
              <a:defRPr/>
            </a:pPr>
            <a:r>
              <a:rPr lang="en-US" sz="2200" i="1" dirty="0">
                <a:solidFill>
                  <a:srgbClr val="0070C0"/>
                </a:solidFill>
              </a:rPr>
              <a:t>Periconception</a:t>
            </a:r>
            <a:r>
              <a:rPr lang="en-US" sz="2200" dirty="0"/>
              <a:t> – ARV exposure from 2 weeks before conception through ≤28 days after conception (6 weeks estimated gestational age)</a:t>
            </a:r>
          </a:p>
          <a:p>
            <a:pPr marL="1333264" lvl="2" indent="-266652" fontAlgn="auto">
              <a:lnSpc>
                <a:spcPct val="105000"/>
              </a:lnSpc>
              <a:spcBef>
                <a:spcPts val="200"/>
              </a:spcBef>
              <a:spcAft>
                <a:spcPts val="0"/>
              </a:spcAft>
              <a:buSzPts val="2090"/>
              <a:buFontTx/>
              <a:buChar char="•"/>
              <a:defRPr/>
            </a:pPr>
            <a:r>
              <a:rPr lang="en-US" sz="2200" i="1" dirty="0">
                <a:solidFill>
                  <a:srgbClr val="0070C0"/>
                </a:solidFill>
              </a:rPr>
              <a:t>Later 1</a:t>
            </a:r>
            <a:r>
              <a:rPr lang="en-US" sz="2200" i="1" baseline="30000" dirty="0">
                <a:solidFill>
                  <a:srgbClr val="0070C0"/>
                </a:solidFill>
              </a:rPr>
              <a:t>st</a:t>
            </a:r>
            <a:r>
              <a:rPr lang="en-US" sz="2200" i="1" dirty="0">
                <a:solidFill>
                  <a:srgbClr val="0070C0"/>
                </a:solidFill>
              </a:rPr>
              <a:t> trimester </a:t>
            </a:r>
            <a:r>
              <a:rPr lang="en-US" sz="2200" dirty="0"/>
              <a:t>– Initial exposure started later in the 1</a:t>
            </a:r>
            <a:r>
              <a:rPr lang="en-US" sz="2200" baseline="30000" dirty="0"/>
              <a:t>st</a:t>
            </a:r>
            <a:r>
              <a:rPr lang="en-US" sz="2200" dirty="0"/>
              <a:t>  trimester (after 6 weeks estimated gestational age)</a:t>
            </a:r>
          </a:p>
          <a:p>
            <a:pPr marL="1333264" lvl="2" indent="-266652" fontAlgn="auto">
              <a:lnSpc>
                <a:spcPct val="105000"/>
              </a:lnSpc>
              <a:spcBef>
                <a:spcPts val="200"/>
              </a:spcBef>
              <a:spcAft>
                <a:spcPts val="0"/>
              </a:spcAft>
              <a:buSzPts val="2090"/>
              <a:buFontTx/>
              <a:buChar char="•"/>
              <a:defRPr/>
            </a:pPr>
            <a:r>
              <a:rPr lang="en-US" sz="2200" i="1" dirty="0">
                <a:solidFill>
                  <a:srgbClr val="0070C0"/>
                </a:solidFill>
              </a:rPr>
              <a:t>2</a:t>
            </a:r>
            <a:r>
              <a:rPr lang="en-US" sz="2200" i="1" baseline="30000" dirty="0">
                <a:solidFill>
                  <a:srgbClr val="0070C0"/>
                </a:solidFill>
              </a:rPr>
              <a:t>nd</a:t>
            </a:r>
            <a:r>
              <a:rPr lang="en-US" sz="2200" i="1" dirty="0">
                <a:solidFill>
                  <a:srgbClr val="0070C0"/>
                </a:solidFill>
              </a:rPr>
              <a:t>/3</a:t>
            </a:r>
            <a:r>
              <a:rPr lang="en-US" sz="2200" i="1" baseline="30000" dirty="0">
                <a:solidFill>
                  <a:srgbClr val="0070C0"/>
                </a:solidFill>
              </a:rPr>
              <a:t>rd</a:t>
            </a:r>
            <a:r>
              <a:rPr lang="en-US" sz="2200" i="1" dirty="0">
                <a:solidFill>
                  <a:srgbClr val="0070C0"/>
                </a:solidFill>
              </a:rPr>
              <a:t> trimester </a:t>
            </a:r>
            <a:r>
              <a:rPr lang="en-US" sz="2200" dirty="0"/>
              <a:t>– Exposure started after the 1</a:t>
            </a:r>
            <a:r>
              <a:rPr lang="en-US" sz="2200" baseline="30000" dirty="0"/>
              <a:t>st</a:t>
            </a:r>
            <a:r>
              <a:rPr lang="en-US" sz="2200" dirty="0"/>
              <a:t> trimester ended (&gt; 12 weeks estimated gestational age)  </a:t>
            </a:r>
          </a:p>
          <a:p>
            <a:pPr marL="0" indent="0" fontAlgn="auto">
              <a:lnSpc>
                <a:spcPct val="105000"/>
              </a:lnSpc>
              <a:spcBef>
                <a:spcPts val="701"/>
              </a:spcBef>
              <a:spcAft>
                <a:spcPts val="0"/>
              </a:spcAft>
              <a:buSzPts val="2090"/>
              <a:buNone/>
              <a:defRPr/>
            </a:pPr>
            <a:endParaRPr lang="en-US" sz="2200" dirty="0"/>
          </a:p>
        </p:txBody>
      </p:sp>
    </p:spTree>
    <p:extLst>
      <p:ext uri="{BB962C8B-B14F-4D97-AF65-F5344CB8AC3E}">
        <p14:creationId xmlns:p14="http://schemas.microsoft.com/office/powerpoint/2010/main" val="13703044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17824</TotalTime>
  <Words>2423</Words>
  <Application>Microsoft Office PowerPoint</Application>
  <PresentationFormat>On-screen Show (16:9)</PresentationFormat>
  <Paragraphs>571</Paragraphs>
  <Slides>23</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Noto Sans Symbols</vt:lpstr>
      <vt:lpstr>Palatino</vt:lpstr>
      <vt:lpstr>Times New Roman</vt:lpstr>
      <vt:lpstr>Wingdings</vt:lpstr>
      <vt:lpstr>1_Office Theme</vt:lpstr>
      <vt:lpstr> Periconceptional Antiretroviral Exposure and Central Nervous System and Neural Tube Defects – Data from the  Antiretroviral Pregnancy Registry</vt:lpstr>
      <vt:lpstr>Disclosures</vt:lpstr>
      <vt:lpstr>PowerPoint Presentation</vt:lpstr>
      <vt:lpstr>Birth Defect Surveillance:  Antiretroviral Pregnancy Registry</vt:lpstr>
      <vt:lpstr>Ability to Rule-Out An Increase in Birth Defects With Drug Exposure                    is Related to Defect Prevalence and Number of Observed Exposures</vt:lpstr>
      <vt:lpstr>Ability to Rule-Out An Increase in Birth Defects With Drug Exposure                    is Related to Defect Prevalence and Number of Observed Exposures</vt:lpstr>
      <vt:lpstr>PowerPoint Presentation</vt:lpstr>
      <vt:lpstr>PowerPoint Presentation</vt:lpstr>
      <vt:lpstr>PowerPoint Presentation</vt:lpstr>
      <vt:lpstr>PowerPoint Presentation</vt:lpstr>
      <vt:lpstr>PowerPoint Presentation</vt:lpstr>
      <vt:lpstr>CNS and NTD in the Prospective APR  by Drug Class and Selected ARVs </vt:lpstr>
      <vt:lpstr>Prospective APR, Periconception: CNS and NTD by Drug Class</vt:lpstr>
      <vt:lpstr>Prospective APR, Periconception: CNS and NTD by Drug Class</vt:lpstr>
      <vt:lpstr>Prospective APR, Periconception: CNS and NTD by Drug Class</vt:lpstr>
      <vt:lpstr>Prospective APR, Periconception: CNS and NTD by Drug Class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PharmaResearch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Albano, Jessica</dc:creator>
  <cp:lastModifiedBy>Lynne Mofenson</cp:lastModifiedBy>
  <cp:revision>618</cp:revision>
  <cp:lastPrinted>2019-07-16T19:08:37Z</cp:lastPrinted>
  <dcterms:created xsi:type="dcterms:W3CDTF">2001-11-09T17:18:44Z</dcterms:created>
  <dcterms:modified xsi:type="dcterms:W3CDTF">2019-07-20T03:55:14Z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-922136506</vt:i4>
  </property>
  <property fmtid="{D5CDD505-2E9C-101B-9397-08002B2CF9AE}" pid="4" name="_EmailSubject">
    <vt:lpwstr>[EXTERNAL] RE: slides for IAS/peds</vt:lpwstr>
  </property>
  <property fmtid="{D5CDD505-2E9C-101B-9397-08002B2CF9AE}" pid="5" name="_AuthorEmail">
    <vt:lpwstr>jessica.albano@syneoshealth.com</vt:lpwstr>
  </property>
  <property fmtid="{D5CDD505-2E9C-101B-9397-08002B2CF9AE}" pid="6" name="_AuthorEmailDisplayName">
    <vt:lpwstr>Albano, Jessica</vt:lpwstr>
  </property>
</Properties>
</file>